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7561263" cy="10693400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>
          <p15:clr>
            <a:srgbClr val="A4A3A4"/>
          </p15:clr>
        </p15:guide>
        <p15:guide id="2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96" autoAdjust="0"/>
    <p:restoredTop sz="86387" autoAdjust="0"/>
  </p:normalViewPr>
  <p:slideViewPr>
    <p:cSldViewPr snapToGrid="0">
      <p:cViewPr varScale="1">
        <p:scale>
          <a:sx n="42" d="100"/>
          <a:sy n="42" d="100"/>
        </p:scale>
        <p:origin x="1344" y="53"/>
      </p:cViewPr>
      <p:guideLst>
        <p:guide orient="horz" pos="3368"/>
        <p:guide pos="238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75AD4D-EB85-47DF-8FD1-FCE50F3DDAC0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7900" y="1252538"/>
            <a:ext cx="2392363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975" y="4821238"/>
            <a:ext cx="5510213" cy="3944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2075" y="9517063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EE4387-E703-46B4-B281-CEB60F0BE1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0269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EE4387-E703-46B4-B281-CEB60F0BE1B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0439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67095" y="3321886"/>
            <a:ext cx="6427074" cy="2292150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34190" y="6059593"/>
            <a:ext cx="5292884" cy="273275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88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581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534133" y="668338"/>
            <a:ext cx="1405923" cy="1422568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12427" y="668338"/>
            <a:ext cx="4095684" cy="1422568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935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8357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7287" y="6871500"/>
            <a:ext cx="6427074" cy="212382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7287" y="4532320"/>
            <a:ext cx="6427074" cy="233918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636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12428" y="3891210"/>
            <a:ext cx="2750147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188595" y="3891210"/>
            <a:ext cx="2751460" cy="11002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9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393639"/>
            <a:ext cx="3340871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78063" y="3391194"/>
            <a:ext cx="3340871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41017" y="2393639"/>
            <a:ext cx="3342183" cy="99755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41017" y="3391194"/>
            <a:ext cx="3342183" cy="616108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189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1269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3989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78064" y="425756"/>
            <a:ext cx="2487603" cy="18119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56244" y="425756"/>
            <a:ext cx="4226956" cy="91265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78064" y="2237694"/>
            <a:ext cx="2487603" cy="73145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47464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82060" y="7485380"/>
            <a:ext cx="4536758" cy="88369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482060" y="955475"/>
            <a:ext cx="4536758" cy="6416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482060" y="8369071"/>
            <a:ext cx="4536758" cy="125498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0213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78063" y="428232"/>
            <a:ext cx="6805137" cy="17822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78063" y="2495127"/>
            <a:ext cx="6805137" cy="70571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78063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0FF96B-136D-407D-9F2A-15FF96A76E9C}" type="datetimeFigureOut">
              <a:rPr kumimoji="1" lang="ja-JP" altLang="en-US" smtClean="0"/>
              <a:t>2026/2/11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583432" y="9911198"/>
            <a:ext cx="2394400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418905" y="9911198"/>
            <a:ext cx="1764295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28559-F9ED-4962-B3A0-8C38D4F28AF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97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eiyoushinet@outlook.j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正方形/長方形 16"/>
          <p:cNvSpPr/>
          <p:nvPr/>
        </p:nvSpPr>
        <p:spPr>
          <a:xfrm>
            <a:off x="0" y="-198605"/>
            <a:ext cx="7594318" cy="1109060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79DC901-84DF-8883-DCE7-FB697272AFA6}"/>
              </a:ext>
            </a:extLst>
          </p:cNvPr>
          <p:cNvSpPr txBox="1"/>
          <p:nvPr/>
        </p:nvSpPr>
        <p:spPr>
          <a:xfrm>
            <a:off x="531362" y="4832234"/>
            <a:ext cx="6811619" cy="37702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atin typeface="+mj-ea"/>
                <a:ea typeface="+mj-ea"/>
              </a:rPr>
              <a:t>　</a:t>
            </a:r>
            <a:endParaRPr kumimoji="1" lang="en-US" altLang="ja-JP" sz="2000" b="1" dirty="0">
              <a:latin typeface="+mn-ea"/>
            </a:endParaRPr>
          </a:p>
          <a:p>
            <a:r>
              <a:rPr kumimoji="1" lang="ja-JP" altLang="en-US" sz="2000" b="1" dirty="0">
                <a:latin typeface="+mn-ea"/>
              </a:rPr>
              <a:t>１．シンポジウム</a:t>
            </a:r>
            <a:endParaRPr kumimoji="1" lang="en-US" altLang="ja-JP" sz="20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　　　</a:t>
            </a:r>
            <a:r>
              <a:rPr kumimoji="1" lang="ja-JP" altLang="en-US" sz="2000" b="1" dirty="0">
                <a:latin typeface="+mn-ea"/>
              </a:rPr>
              <a:t>「事例で見る</a:t>
            </a:r>
            <a:r>
              <a:rPr lang="ja-JP" altLang="en-US" sz="2000" b="1" dirty="0">
                <a:latin typeface="+mn-ea"/>
              </a:rPr>
              <a:t>食べるを支える役割と連携</a:t>
            </a:r>
            <a:r>
              <a:rPr kumimoji="1" lang="ja-JP" altLang="en-US" sz="2000" b="1" dirty="0">
                <a:latin typeface="+mn-ea"/>
              </a:rPr>
              <a:t>」　</a:t>
            </a:r>
            <a:endParaRPr kumimoji="1" lang="en-US" altLang="ja-JP" sz="20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　　　　　　　</a:t>
            </a:r>
            <a:r>
              <a:rPr lang="ja-JP" altLang="en-US" sz="1400" b="1" dirty="0">
                <a:latin typeface="+mn-ea"/>
              </a:rPr>
              <a:t>京都市域京都府地域リハビリテーション支援センター　</a:t>
            </a:r>
            <a:endParaRPr lang="en-US" altLang="ja-JP" sz="1400" b="1" dirty="0">
              <a:latin typeface="+mn-ea"/>
            </a:endParaRPr>
          </a:p>
          <a:p>
            <a:r>
              <a:rPr lang="ja-JP" altLang="en-US" sz="1400" b="1" dirty="0">
                <a:latin typeface="+mn-ea"/>
              </a:rPr>
              <a:t>　　　　　　　　　　　　　　　　　　　　　　　　　　　　　　　　　　 作業療法士　　　　森本 　雅之　</a:t>
            </a:r>
            <a:endParaRPr lang="en-US" altLang="ja-JP" sz="16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　　　　　　　</a:t>
            </a:r>
            <a:r>
              <a:rPr lang="ja-JP" altLang="en-US" sz="1600" b="1" dirty="0">
                <a:latin typeface="+mn-ea"/>
              </a:rPr>
              <a:t>京都府言語聴覚士会　　　　　　　</a:t>
            </a:r>
            <a:r>
              <a:rPr lang="ja-JP" altLang="en-US" sz="1400" b="1" dirty="0">
                <a:latin typeface="+mn-ea"/>
              </a:rPr>
              <a:t>　言語聴覚士　　　　戸倉　 晶子</a:t>
            </a:r>
            <a:endParaRPr lang="en-US" altLang="ja-JP" sz="1400" b="1" dirty="0">
              <a:latin typeface="+mn-ea"/>
            </a:endParaRPr>
          </a:p>
          <a:p>
            <a:r>
              <a:rPr lang="ja-JP" altLang="en-US" sz="1400" b="1" dirty="0">
                <a:latin typeface="+mn-ea"/>
              </a:rPr>
              <a:t>　　　　　　　　　　</a:t>
            </a:r>
            <a:r>
              <a:rPr lang="ja-JP" altLang="en-US" sz="1600" b="1" dirty="0">
                <a:latin typeface="+mn-ea"/>
              </a:rPr>
              <a:t>京都府歯科衛生士会　　　　　　 　 </a:t>
            </a:r>
            <a:r>
              <a:rPr lang="ja-JP" altLang="en-US" sz="1400" b="1" dirty="0">
                <a:latin typeface="+mn-ea"/>
              </a:rPr>
              <a:t>歯科衛生士　</a:t>
            </a:r>
            <a:r>
              <a:rPr lang="ja-JP" altLang="en-US" sz="1600" b="1" dirty="0">
                <a:latin typeface="+mn-ea"/>
              </a:rPr>
              <a:t>　 　</a:t>
            </a:r>
            <a:r>
              <a:rPr lang="ja-JP" altLang="en-US" sz="1400" b="1" dirty="0">
                <a:latin typeface="+mn-ea"/>
              </a:rPr>
              <a:t>吉本 　美枝</a:t>
            </a:r>
            <a:endParaRPr lang="en-US" altLang="ja-JP" sz="1400" b="1" dirty="0">
              <a:latin typeface="+mn-ea"/>
            </a:endParaRPr>
          </a:p>
          <a:p>
            <a:r>
              <a:rPr lang="ja-JP" altLang="en-US" sz="1400" b="1" dirty="0">
                <a:latin typeface="+mn-ea"/>
              </a:rPr>
              <a:t>　　　　　　　　　</a:t>
            </a:r>
            <a:r>
              <a:rPr lang="ja-JP" altLang="en-US" sz="1600" b="1" dirty="0">
                <a:latin typeface="+mn-ea"/>
              </a:rPr>
              <a:t>　</a:t>
            </a:r>
            <a:r>
              <a:rPr lang="en-US" altLang="ja-JP" sz="1600" b="1" dirty="0">
                <a:latin typeface="+mn-ea"/>
              </a:rPr>
              <a:t>NPO</a:t>
            </a:r>
            <a:r>
              <a:rPr lang="ja-JP" altLang="en-US" sz="1600" b="1" dirty="0">
                <a:latin typeface="+mn-ea"/>
              </a:rPr>
              <a:t>法人京都栄養士ネット　　　 　</a:t>
            </a:r>
            <a:r>
              <a:rPr lang="ja-JP" altLang="en-US" sz="1400" b="1" dirty="0">
                <a:latin typeface="+mn-ea"/>
              </a:rPr>
              <a:t>管理栄養士　 　   松木　さなえ　</a:t>
            </a:r>
            <a:endParaRPr lang="en-US" altLang="ja-JP" sz="1600" b="1" dirty="0">
              <a:latin typeface="+mn-ea"/>
            </a:endParaRPr>
          </a:p>
          <a:p>
            <a:endParaRPr lang="en-US" altLang="ja-JP" sz="8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２．グループワーク</a:t>
            </a:r>
            <a:endParaRPr lang="en-US" altLang="ja-JP" sz="2000" b="1" dirty="0">
              <a:latin typeface="+mn-ea"/>
            </a:endParaRPr>
          </a:p>
          <a:p>
            <a:r>
              <a:rPr lang="ja-JP" altLang="en-US" sz="2000" b="1" dirty="0">
                <a:latin typeface="+mn-ea"/>
              </a:rPr>
              <a:t>　　　  </a:t>
            </a:r>
            <a:r>
              <a:rPr lang="ja-JP" altLang="en-US" b="1" dirty="0">
                <a:latin typeface="+mn-ea"/>
              </a:rPr>
              <a:t>参加者間で、事例を基に支援課題を出し合い、相互理解を</a:t>
            </a:r>
            <a:endParaRPr lang="en-US" altLang="ja-JP" b="1" dirty="0">
              <a:latin typeface="+mn-ea"/>
            </a:endParaRPr>
          </a:p>
          <a:p>
            <a:r>
              <a:rPr lang="ja-JP" altLang="en-US" b="1" dirty="0">
                <a:latin typeface="+mn-ea"/>
              </a:rPr>
              <a:t>　　　　 深め合いましょう。</a:t>
            </a:r>
            <a:endParaRPr lang="en-US" altLang="ja-JP" b="1" dirty="0">
              <a:latin typeface="+mn-ea"/>
            </a:endParaRPr>
          </a:p>
          <a:p>
            <a:endParaRPr lang="en-US" altLang="ja-JP" sz="900" b="1" dirty="0">
              <a:latin typeface="+mn-ea"/>
            </a:endParaRPr>
          </a:p>
          <a:p>
            <a:r>
              <a:rPr lang="ja-JP" altLang="en-US" b="1" dirty="0">
                <a:latin typeface="+mn-ea"/>
              </a:rPr>
              <a:t>　　</a:t>
            </a:r>
            <a:r>
              <a:rPr lang="en-US" altLang="ja-JP" b="1" dirty="0">
                <a:latin typeface="+mn-ea"/>
              </a:rPr>
              <a:t>※</a:t>
            </a:r>
            <a:r>
              <a:rPr lang="ja-JP" altLang="en-US" b="1" dirty="0">
                <a:latin typeface="+mn-ea"/>
              </a:rPr>
              <a:t>　「</a:t>
            </a:r>
            <a:r>
              <a:rPr kumimoji="1" lang="ja-JP" altLang="en-US" b="1" dirty="0">
                <a:latin typeface="+mn-ea"/>
              </a:rPr>
              <a:t>名刺でつながろう」</a:t>
            </a:r>
            <a:r>
              <a:rPr kumimoji="1" lang="ja-JP" altLang="en-US" sz="1200" b="1" dirty="0">
                <a:latin typeface="+mn-ea"/>
              </a:rPr>
              <a:t>（名刺をお持ちください</a:t>
            </a:r>
            <a:r>
              <a:rPr kumimoji="1" lang="ja-JP" altLang="en-US" sz="1400" b="1" dirty="0">
                <a:latin typeface="+mn-ea"/>
              </a:rPr>
              <a:t>）</a:t>
            </a:r>
            <a:endParaRPr kumimoji="1" lang="ja-JP" altLang="en-US" sz="2000" b="1" dirty="0">
              <a:latin typeface="+mn-ea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167693" y="1991909"/>
            <a:ext cx="7175288" cy="2811491"/>
          </a:xfrm>
          <a:prstGeom prst="rect">
            <a:avLst/>
          </a:prstGeom>
          <a:solidFill>
            <a:schemeClr val="bg1">
              <a:alpha val="75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2800" b="1" dirty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　　</a:t>
            </a:r>
            <a:r>
              <a:rPr lang="ja-JP" altLang="en-US" sz="20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日　時</a:t>
            </a:r>
            <a:r>
              <a:rPr lang="ja-JP" altLang="en-US" sz="16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　　</a:t>
            </a:r>
            <a:r>
              <a:rPr lang="en-US" altLang="ja-JP" sz="24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2026</a:t>
            </a:r>
            <a:r>
              <a:rPr lang="ja-JP" altLang="en-US" sz="24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年</a:t>
            </a:r>
            <a:r>
              <a:rPr lang="en-US" altLang="ja-JP" sz="24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3</a:t>
            </a:r>
            <a:r>
              <a:rPr lang="ja-JP" altLang="en-US" sz="24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月</a:t>
            </a:r>
            <a:r>
              <a:rPr lang="en-US" altLang="ja-JP" sz="24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14</a:t>
            </a:r>
            <a:r>
              <a:rPr lang="ja-JP" altLang="en-US" sz="24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日（土）　</a:t>
            </a:r>
            <a:r>
              <a:rPr lang="ja-JP" altLang="en-US" sz="2800" b="1" dirty="0">
                <a:solidFill>
                  <a:schemeClr val="accent6">
                    <a:lumMod val="7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　</a:t>
            </a:r>
            <a:endParaRPr lang="en-US" altLang="ja-JP" sz="2800" b="1" dirty="0">
              <a:solidFill>
                <a:schemeClr val="accent6">
                  <a:lumMod val="75000"/>
                </a:schemeClr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itchFamily="50" charset="-128"/>
            </a:endParaRPr>
          </a:p>
          <a:p>
            <a:pPr algn="ctr"/>
            <a:r>
              <a:rPr lang="ja-JP" altLang="en-US" sz="2400" b="1" dirty="0">
                <a:solidFill>
                  <a:schemeClr val="accent6">
                    <a:lumMod val="7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　　　　　　　　　　　　　　　</a:t>
            </a:r>
            <a:r>
              <a:rPr lang="ja-JP" altLang="en-US" b="1" dirty="0">
                <a:solidFill>
                  <a:schemeClr val="accent6">
                    <a:lumMod val="75000"/>
                  </a:schemeClr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　</a:t>
            </a:r>
            <a:r>
              <a:rPr lang="en-US" altLang="ja-JP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14</a:t>
            </a:r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：</a:t>
            </a:r>
            <a:r>
              <a:rPr lang="en-US" altLang="ja-JP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00</a:t>
            </a:r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～</a:t>
            </a:r>
            <a:r>
              <a:rPr lang="en-US" altLang="ja-JP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16</a:t>
            </a:r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：</a:t>
            </a:r>
            <a:r>
              <a:rPr lang="en-US" altLang="ja-JP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30</a:t>
            </a:r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（開場</a:t>
            </a:r>
            <a:r>
              <a:rPr lang="en-US" altLang="ja-JP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13</a:t>
            </a:r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：</a:t>
            </a:r>
            <a:r>
              <a:rPr lang="en-US" altLang="ja-JP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30</a:t>
            </a:r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）</a:t>
            </a:r>
            <a:endParaRPr lang="en-US" altLang="ja-JP" b="1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itchFamily="50" charset="-128"/>
            </a:endParaRPr>
          </a:p>
          <a:p>
            <a:r>
              <a:rPr lang="ja-JP" altLang="en-US" sz="14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　　　　　　　　　　　　　　　　</a:t>
            </a:r>
            <a:r>
              <a:rPr lang="ja-JP" altLang="en-US" sz="20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場　所　　聞法会館　多目的ホール</a:t>
            </a:r>
            <a:endParaRPr lang="en-US" altLang="ja-JP" sz="2000" b="1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itchFamily="50" charset="-128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　　　　　　　　　　　　　　　　　</a:t>
            </a:r>
            <a:r>
              <a:rPr lang="ja-JP" altLang="en-US" sz="16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京都市下京区堀川通花屋町上る柿本町</a:t>
            </a:r>
            <a:r>
              <a:rPr lang="en-US" altLang="ja-JP" sz="16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600-1</a:t>
            </a:r>
            <a:r>
              <a:rPr lang="ja-JP" altLang="en-US" sz="16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　</a:t>
            </a:r>
            <a:endParaRPr lang="en-US" altLang="ja-JP" sz="2000" b="1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itchFamily="50" charset="-128"/>
            </a:endParaRPr>
          </a:p>
          <a:p>
            <a:r>
              <a:rPr lang="ja-JP" altLang="en-US" sz="20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　　　　　　　　　　　</a:t>
            </a:r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参加費　　　無料</a:t>
            </a:r>
            <a:endParaRPr lang="en-US" altLang="ja-JP" b="1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　　　　　　　　　　　　申し込み　　</a:t>
            </a:r>
            <a:r>
              <a:rPr lang="en-US" altLang="ja-JP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3</a:t>
            </a:r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月</a:t>
            </a:r>
            <a:r>
              <a:rPr lang="en-US" altLang="ja-JP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10</a:t>
            </a:r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日までに、</a:t>
            </a:r>
            <a:r>
              <a:rPr lang="en-US" altLang="ja-JP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QR</a:t>
            </a:r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コード、又は</a:t>
            </a:r>
            <a:r>
              <a:rPr lang="en-US" altLang="ja-JP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FAX</a:t>
            </a:r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で</a:t>
            </a:r>
            <a:endParaRPr lang="en-US" altLang="ja-JP" b="1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itchFamily="50" charset="-128"/>
            </a:endParaRPr>
          </a:p>
          <a:p>
            <a:r>
              <a:rPr lang="ja-JP" altLang="en-US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　　　　　　　　　　　　　　　　　　　</a:t>
            </a:r>
            <a:r>
              <a:rPr lang="ja-JP" altLang="en-US" sz="16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お願いします。</a:t>
            </a:r>
            <a:endParaRPr lang="en-US" altLang="ja-JP" sz="1600" b="1" dirty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  <a:cs typeface="メイリオ" pitchFamily="50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  <a:cs typeface="メイリオ" pitchFamily="50" charset="-128"/>
              </a:rPr>
              <a:t>　　　　　　　　　　　　　　　　　　　　　　</a:t>
            </a:r>
            <a:r>
              <a:rPr lang="en-US" altLang="ja-JP" sz="1600" b="1" dirty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FAX</a:t>
            </a:r>
            <a:r>
              <a:rPr lang="ja-JP" altLang="en-US" sz="1600" b="1" dirty="0">
                <a:solidFill>
                  <a:schemeClr val="tx1"/>
                </a:solidFill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での申し込み用紙は裏面にあります　　　　　　</a:t>
            </a:r>
            <a:endParaRPr lang="en-US" altLang="ja-JP" sz="1400" b="1" dirty="0">
              <a:solidFill>
                <a:schemeClr val="tx1"/>
              </a:solidFill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264638" y="6588"/>
            <a:ext cx="698139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4000" b="1" spc="50" dirty="0">
                <a:ln w="12700" cmpd="sng">
                  <a:noFill/>
                  <a:prstDash val="solid"/>
                </a:ln>
                <a:solidFill>
                  <a:srgbClr val="FF0000"/>
                </a:solidFill>
                <a:effectLst>
                  <a:glow rad="1651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「在宅の食を支える多職種連携</a:t>
            </a:r>
            <a:endParaRPr lang="en-US" altLang="ja-JP" sz="4000" b="1" spc="50" dirty="0">
              <a:ln w="12700" cmpd="sng">
                <a:noFill/>
                <a:prstDash val="solid"/>
              </a:ln>
              <a:solidFill>
                <a:srgbClr val="FF0000"/>
              </a:solidFill>
              <a:effectLst>
                <a:glow rad="1651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  <a:p>
            <a:pPr algn="ctr"/>
            <a:r>
              <a:rPr lang="ja-JP" altLang="en-US" sz="4000" b="1" spc="50" dirty="0">
                <a:ln w="12700" cmpd="sng">
                  <a:noFill/>
                  <a:prstDash val="solid"/>
                </a:ln>
                <a:solidFill>
                  <a:srgbClr val="FF0000"/>
                </a:solidFill>
                <a:effectLst>
                  <a:glow rad="165100">
                    <a:schemeClr val="bg1"/>
                  </a:glow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HGP明朝E" pitchFamily="18" charset="-128"/>
                <a:ea typeface="HGP明朝E" pitchFamily="18" charset="-128"/>
                <a:cs typeface="メイリオ" pitchFamily="50" charset="-128"/>
              </a:rPr>
              <a:t>を考える」交流会</a:t>
            </a:r>
            <a:endParaRPr lang="en-US" altLang="ja-JP" sz="4000" b="1" spc="50" dirty="0">
              <a:ln w="12700" cmpd="sng">
                <a:noFill/>
                <a:prstDash val="solid"/>
              </a:ln>
              <a:solidFill>
                <a:srgbClr val="FF0000"/>
              </a:solidFill>
              <a:effectLst>
                <a:glow rad="165100">
                  <a:schemeClr val="bg1"/>
                </a:glow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HGP明朝E" pitchFamily="18" charset="-128"/>
              <a:ea typeface="HGP明朝E" pitchFamily="18" charset="-128"/>
              <a:cs typeface="メイリオ" pitchFamily="50" charset="-128"/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493776" y="8770277"/>
            <a:ext cx="684144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>
                <a:latin typeface="+mn-ea"/>
              </a:rPr>
              <a:t>主催：</a:t>
            </a:r>
            <a:r>
              <a:rPr lang="en-US" altLang="ja-JP" sz="1600" dirty="0">
                <a:latin typeface="+mn-ea"/>
              </a:rPr>
              <a:t>NPO</a:t>
            </a:r>
            <a:r>
              <a:rPr lang="ja-JP" altLang="en-US" sz="1600" dirty="0">
                <a:latin typeface="+mn-ea"/>
              </a:rPr>
              <a:t>法人京都栄養士ネット</a:t>
            </a:r>
            <a:endParaRPr lang="en-US" altLang="ja-JP" sz="1600" dirty="0">
              <a:latin typeface="+mn-ea"/>
            </a:endParaRPr>
          </a:p>
          <a:p>
            <a:r>
              <a:rPr lang="ja-JP" altLang="en-US" sz="1400" dirty="0">
                <a:latin typeface="+mn-ea"/>
              </a:rPr>
              <a:t>共催：京都市域京都府地域リハビリテーション支援センター・</a:t>
            </a:r>
            <a:endParaRPr lang="en-US" altLang="ja-JP" sz="1400" dirty="0">
              <a:latin typeface="+mn-ea"/>
            </a:endParaRPr>
          </a:p>
          <a:p>
            <a:r>
              <a:rPr lang="zh-TW" altLang="en-US" sz="1400" dirty="0">
                <a:latin typeface="+mn-ea"/>
              </a:rPr>
              <a:t>　</a:t>
            </a:r>
            <a:r>
              <a:rPr lang="ja-JP" altLang="en-US" sz="1400" dirty="0">
                <a:latin typeface="+mn-ea"/>
              </a:rPr>
              <a:t>　</a:t>
            </a:r>
            <a:r>
              <a:rPr lang="zh-TW" altLang="en-US" sz="1400" dirty="0">
                <a:latin typeface="+mn-ea"/>
              </a:rPr>
              <a:t> </a:t>
            </a:r>
            <a:r>
              <a:rPr lang="ja-JP" altLang="en-US" sz="1400" dirty="0">
                <a:latin typeface="+mn-ea"/>
              </a:rPr>
              <a:t>（一社）京都府言語聴覚士会　（公社）京都府歯科衛生士会・（公社）京都府栄養士会　　　　</a:t>
            </a:r>
            <a:r>
              <a:rPr lang="zh-TW" altLang="en-US" sz="1400" dirty="0">
                <a:latin typeface="+mn-ea"/>
              </a:rPr>
              <a:t>　</a:t>
            </a:r>
            <a:endParaRPr lang="en-US" altLang="ja-JP" sz="1400" dirty="0">
              <a:latin typeface="+mn-ea"/>
            </a:endParaRPr>
          </a:p>
          <a:p>
            <a:r>
              <a:rPr lang="ja-JP" altLang="en-US" sz="1400" dirty="0">
                <a:latin typeface="+mn-ea"/>
              </a:rPr>
              <a:t>後援：（公社）京都府介護支援専門員会・（一社）京都府訪問看護ステーション協議会</a:t>
            </a:r>
            <a:endParaRPr lang="en-US" altLang="ja-JP" sz="1400" dirty="0">
              <a:latin typeface="+mn-ea"/>
            </a:endParaRPr>
          </a:p>
          <a:p>
            <a:r>
              <a:rPr lang="ja-JP" altLang="en-US" sz="1400" dirty="0">
                <a:latin typeface="+mn-ea"/>
              </a:rPr>
              <a:t>　　　　京都リハビリテーション医療・介護フォーラム</a:t>
            </a:r>
            <a:endParaRPr lang="en-US" altLang="ja-JP" sz="1400" dirty="0">
              <a:latin typeface="+mn-ea"/>
            </a:endParaRPr>
          </a:p>
          <a:p>
            <a:r>
              <a:rPr lang="ja-JP" altLang="en-US" sz="1400" dirty="0">
                <a:latin typeface="+mn-ea"/>
              </a:rPr>
              <a:t>　</a:t>
            </a:r>
            <a:endParaRPr lang="en-US" altLang="ja-JP" sz="1400" dirty="0">
              <a:latin typeface="+mn-ea"/>
            </a:endParaRPr>
          </a:p>
          <a:p>
            <a:r>
              <a:rPr lang="ja-JP" altLang="en-US" sz="1400" dirty="0">
                <a:latin typeface="+mn-ea"/>
              </a:rPr>
              <a:t>　　　　　　　　　　　</a:t>
            </a:r>
            <a:r>
              <a:rPr lang="zh-TW" altLang="en-US" sz="1400" dirty="0">
                <a:latin typeface="+mn-ea"/>
              </a:rPr>
              <a:t>＜公益財団法人 太陽生命厚生財団助成事業＞</a:t>
            </a:r>
            <a:r>
              <a:rPr lang="ja-JP" altLang="en-US" sz="1400" dirty="0">
                <a:latin typeface="+mn-ea"/>
              </a:rPr>
              <a:t>　　　　　　</a:t>
            </a:r>
            <a:endParaRPr lang="en-US" altLang="ja-JP" sz="1400" dirty="0">
              <a:latin typeface="+mn-ea"/>
            </a:endParaRPr>
          </a:p>
          <a:p>
            <a:r>
              <a:rPr kumimoji="1" lang="ja-JP" altLang="en-US" sz="1600" dirty="0">
                <a:latin typeface="+mn-ea"/>
              </a:rPr>
              <a:t>　</a:t>
            </a:r>
            <a:r>
              <a:rPr lang="ja-JP" altLang="en-US" sz="1600" dirty="0">
                <a:latin typeface="+mn-ea"/>
              </a:rPr>
              <a:t>　　　　　　　　　</a:t>
            </a:r>
            <a:r>
              <a:rPr kumimoji="1" lang="ja-JP" altLang="en-US" sz="1600" dirty="0">
                <a:latin typeface="+mn-ea"/>
              </a:rPr>
              <a:t>お問い合わせ：</a:t>
            </a:r>
            <a:r>
              <a:rPr kumimoji="1" lang="en-US" altLang="ja-JP" sz="1600" dirty="0">
                <a:latin typeface="+mn-ea"/>
              </a:rPr>
              <a:t>E-mail</a:t>
            </a:r>
            <a:r>
              <a:rPr kumimoji="1" lang="ja-JP" altLang="en-US" sz="1600" dirty="0">
                <a:latin typeface="+mn-ea"/>
              </a:rPr>
              <a:t>：</a:t>
            </a:r>
            <a:r>
              <a:rPr kumimoji="1" lang="en-US" altLang="ja-JP" sz="1600" dirty="0">
                <a:solidFill>
                  <a:schemeClr val="tx1">
                    <a:lumMod val="95000"/>
                    <a:lumOff val="5000"/>
                  </a:schemeClr>
                </a:solidFill>
                <a:latin typeface="+mn-ea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eiyoushinet@outlook.jp</a:t>
            </a:r>
            <a:endParaRPr kumimoji="1" lang="en-US" altLang="ja-JP" sz="1600" dirty="0">
              <a:solidFill>
                <a:schemeClr val="tx1">
                  <a:lumMod val="95000"/>
                  <a:lumOff val="5000"/>
                </a:schemeClr>
              </a:solidFill>
              <a:latin typeface="+mn-ea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FD4DA40-5FCA-2DF8-E151-907446931958}"/>
              </a:ext>
            </a:extLst>
          </p:cNvPr>
          <p:cNvSpPr txBox="1"/>
          <p:nvPr/>
        </p:nvSpPr>
        <p:spPr>
          <a:xfrm>
            <a:off x="382584" y="1362736"/>
            <a:ext cx="672998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/>
              <a:t>食</a:t>
            </a:r>
            <a:r>
              <a:rPr kumimoji="1" lang="ja-JP" altLang="en-US" sz="1600" b="1" dirty="0"/>
              <a:t>・栄養は、健康、生きる、生活する、楽しむ</a:t>
            </a:r>
            <a:r>
              <a:rPr kumimoji="1" lang="en-US" altLang="ja-JP" sz="1600" b="1" dirty="0"/>
              <a:t>…</a:t>
            </a:r>
            <a:r>
              <a:rPr kumimoji="1" lang="ja-JP" altLang="en-US" sz="1600" b="1" dirty="0"/>
              <a:t>これらすべてに関わります。　療養者の生活を支える私たち。先ずは互いを知り、連携を深めませんか。</a:t>
            </a:r>
            <a:endParaRPr kumimoji="1" lang="ja-JP" altLang="en-US" b="1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C4DA447-0793-F285-6162-F0DF371D00DF}"/>
              </a:ext>
            </a:extLst>
          </p:cNvPr>
          <p:cNvSpPr txBox="1"/>
          <p:nvPr/>
        </p:nvSpPr>
        <p:spPr>
          <a:xfrm>
            <a:off x="3193824" y="4960514"/>
            <a:ext cx="22581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プログラム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3EC70166-8B69-548F-DE72-AAF0D84C22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3872" y="7941615"/>
            <a:ext cx="786384" cy="630142"/>
          </a:xfrm>
          <a:prstGeom prst="rect">
            <a:avLst/>
          </a:prstGeom>
        </p:spPr>
      </p:pic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7F9958E8-4197-417E-4216-2EBBE68FDFE3}"/>
              </a:ext>
            </a:extLst>
          </p:cNvPr>
          <p:cNvSpPr txBox="1"/>
          <p:nvPr/>
        </p:nvSpPr>
        <p:spPr>
          <a:xfrm>
            <a:off x="493776" y="2924640"/>
            <a:ext cx="749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dirty="0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7DF96A70-AB18-9379-D90F-29813FC27C0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4747" y="4078987"/>
            <a:ext cx="1360959" cy="681809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07CDDBF2-B740-222B-FC96-AA9556FEED6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2584" y="2426973"/>
            <a:ext cx="1711579" cy="1711579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27725C95-CE53-5A41-71A0-B994A25A5F49}"/>
              </a:ext>
            </a:extLst>
          </p:cNvPr>
          <p:cNvSpPr/>
          <p:nvPr/>
        </p:nvSpPr>
        <p:spPr>
          <a:xfrm>
            <a:off x="277542" y="4923567"/>
            <a:ext cx="7095544" cy="3767056"/>
          </a:xfrm>
          <a:prstGeom prst="round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620908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97C3ADA-16F1-0EC5-50EC-6D66FA447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3726" y="813172"/>
            <a:ext cx="1509485" cy="928914"/>
          </a:xfrm>
        </p:spPr>
        <p:txBody>
          <a:bodyPr/>
          <a:lstStyle/>
          <a:p>
            <a:r>
              <a:rPr kumimoji="1" lang="en-US" altLang="ja-JP" dirty="0"/>
              <a:t>FAX</a:t>
            </a:r>
            <a:endParaRPr kumimoji="1" lang="ja-JP" altLang="en-US" dirty="0"/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57687194-858B-6078-6DC3-D755075A5194}"/>
              </a:ext>
            </a:extLst>
          </p:cNvPr>
          <p:cNvSpPr/>
          <p:nvPr/>
        </p:nvSpPr>
        <p:spPr>
          <a:xfrm>
            <a:off x="813726" y="766826"/>
            <a:ext cx="1625600" cy="1103085"/>
          </a:xfrm>
          <a:prstGeom prst="rect">
            <a:avLst/>
          </a:prstGeom>
          <a:noFill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034BECE7-B4D3-D5A8-2B8E-2899A51FA735}"/>
              </a:ext>
            </a:extLst>
          </p:cNvPr>
          <p:cNvSpPr txBox="1"/>
          <p:nvPr/>
        </p:nvSpPr>
        <p:spPr>
          <a:xfrm>
            <a:off x="2554514" y="915102"/>
            <a:ext cx="43245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dirty="0"/>
              <a:t>NPO</a:t>
            </a:r>
            <a:r>
              <a:rPr kumimoji="1" lang="ja-JP" altLang="en-US" sz="2000" b="1" dirty="0"/>
              <a:t>法人京都栄養士ネット　宛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3E9B569-AE69-1338-717B-065A9C25CEEA}"/>
              </a:ext>
            </a:extLst>
          </p:cNvPr>
          <p:cNvSpPr txBox="1"/>
          <p:nvPr/>
        </p:nvSpPr>
        <p:spPr>
          <a:xfrm>
            <a:off x="2686995" y="1451788"/>
            <a:ext cx="36140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０７５－３３４－５２５９</a:t>
            </a:r>
            <a:endParaRPr kumimoji="1" lang="ja-JP" altLang="en-US" sz="24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53DF62-B4A4-B4E2-AEE2-8698B1F50F66}"/>
              </a:ext>
            </a:extLst>
          </p:cNvPr>
          <p:cNvSpPr txBox="1"/>
          <p:nvPr/>
        </p:nvSpPr>
        <p:spPr>
          <a:xfrm>
            <a:off x="921314" y="2359712"/>
            <a:ext cx="560909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/>
              <a:t>「在宅の食を支える多職種連携を考える」交流会　参加申込書</a:t>
            </a:r>
          </a:p>
          <a:p>
            <a:endParaRPr kumimoji="1" lang="ja-JP" altLang="en-US" sz="2400" dirty="0"/>
          </a:p>
        </p:txBody>
      </p:sp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F20E12F1-335E-3B26-D9DB-8DDA05748D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193403"/>
              </p:ext>
            </p:extLst>
          </p:nvPr>
        </p:nvGraphicFramePr>
        <p:xfrm>
          <a:off x="1494971" y="3494641"/>
          <a:ext cx="4806081" cy="312800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20747587"/>
                    </a:ext>
                  </a:extLst>
                </a:gridCol>
                <a:gridCol w="3891681">
                  <a:extLst>
                    <a:ext uri="{9D8B030D-6E8A-4147-A177-3AD203B41FA5}">
                      <a16:colId xmlns:a16="http://schemas.microsoft.com/office/drawing/2014/main" val="2570713172"/>
                    </a:ext>
                  </a:extLst>
                </a:gridCol>
              </a:tblGrid>
              <a:tr h="58597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氏名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283453"/>
                  </a:ext>
                </a:extLst>
              </a:tr>
              <a:tr h="5406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所属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388704"/>
                  </a:ext>
                </a:extLst>
              </a:tr>
              <a:tr h="52465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職種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6105579"/>
                  </a:ext>
                </a:extLst>
              </a:tr>
              <a:tr h="147673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連絡先</a:t>
                      </a:r>
                      <a:endParaRPr kumimoji="1" lang="en-US" altLang="ja-JP" dirty="0"/>
                    </a:p>
                    <a:p>
                      <a:pPr algn="ctr"/>
                      <a:endParaRPr kumimoji="1" lang="en-US" altLang="ja-JP" dirty="0"/>
                    </a:p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066729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CAEB433-71DC-3F8F-F54C-CA2078F7A86C}"/>
              </a:ext>
            </a:extLst>
          </p:cNvPr>
          <p:cNvSpPr txBox="1"/>
          <p:nvPr/>
        </p:nvSpPr>
        <p:spPr>
          <a:xfrm>
            <a:off x="2554514" y="5346700"/>
            <a:ext cx="11977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携帯電話</a:t>
            </a:r>
            <a:endParaRPr kumimoji="1" lang="en-US" altLang="ja-JP" dirty="0"/>
          </a:p>
          <a:p>
            <a:endParaRPr lang="en-US" altLang="ja-JP" dirty="0"/>
          </a:p>
          <a:p>
            <a:r>
              <a:rPr lang="ja-JP" altLang="en-US" dirty="0"/>
              <a:t>メール</a:t>
            </a:r>
            <a:endParaRPr kumimoji="1" lang="ja-JP" alt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E6C7245-6892-86B9-D62E-E1188CEF11C4}"/>
              </a:ext>
            </a:extLst>
          </p:cNvPr>
          <p:cNvSpPr txBox="1"/>
          <p:nvPr/>
        </p:nvSpPr>
        <p:spPr>
          <a:xfrm>
            <a:off x="3780631" y="3110794"/>
            <a:ext cx="2285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　　　　　</a:t>
            </a:r>
            <a:r>
              <a:rPr kumimoji="1" lang="ja-JP" altLang="en-US" dirty="0"/>
              <a:t>月　　　　日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FC392D75-5BE9-42BB-F418-1114C259AABD}"/>
              </a:ext>
            </a:extLst>
          </p:cNvPr>
          <p:cNvSpPr txBox="1"/>
          <p:nvPr/>
        </p:nvSpPr>
        <p:spPr>
          <a:xfrm>
            <a:off x="569104" y="7453899"/>
            <a:ext cx="32115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dirty="0"/>
              <a:t>住所</a:t>
            </a:r>
            <a:endParaRPr kumimoji="1" lang="en-US" altLang="zh-TW" dirty="0"/>
          </a:p>
          <a:p>
            <a:r>
              <a:rPr lang="ja-JP" altLang="en-US" dirty="0"/>
              <a:t>　京都市下京区堀川通花屋町</a:t>
            </a:r>
            <a:endParaRPr lang="en-US" altLang="ja-JP" dirty="0"/>
          </a:p>
          <a:p>
            <a:r>
              <a:rPr lang="ja-JP" altLang="en-US" dirty="0"/>
              <a:t>　上る　柿本町</a:t>
            </a:r>
            <a:r>
              <a:rPr lang="en-US" altLang="ja-JP" dirty="0"/>
              <a:t>600-1</a:t>
            </a:r>
            <a:r>
              <a:rPr lang="ja-JP" altLang="en-US" dirty="0"/>
              <a:t>　</a:t>
            </a:r>
            <a:endParaRPr lang="en-US" altLang="ja-JP" dirty="0"/>
          </a:p>
          <a:p>
            <a:r>
              <a:rPr lang="ja-JP" altLang="en-US" dirty="0"/>
              <a:t>　　　　</a:t>
            </a:r>
            <a:r>
              <a:rPr lang="en-US" altLang="ja-JP" dirty="0"/>
              <a:t>TEL 075-342-1122</a:t>
            </a:r>
          </a:p>
          <a:p>
            <a:endParaRPr kumimoji="1" lang="en-US" altLang="ja-JP" dirty="0"/>
          </a:p>
          <a:p>
            <a:r>
              <a:rPr lang="ja-JP" altLang="en-US" dirty="0"/>
              <a:t>　無料の駐車場があります。</a:t>
            </a:r>
            <a:endParaRPr kumimoji="1" lang="ja-JP" altLang="en-US" dirty="0"/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1EC93A6C-A2CD-C524-2084-D1E4E97A2A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631" y="7041919"/>
            <a:ext cx="3098460" cy="301788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99477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秋の収穫祭ポスターTF02777153" id="{6265F739-CAEF-48FD-B016-48964626736F}" vid="{48A07F91-A8D5-4B0A-9E2E-114E759983A3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F6E1CA76AAD4564AAF106FC3CFA868360400186944AA932D8046A3B88E9B37BEBDF5" ma:contentTypeVersion="57" ma:contentTypeDescription="Create a new document." ma:contentTypeScope="" ma:versionID="99516f8994b63f46a279aa564b61ee37">
  <xsd:schema xmlns:xsd="http://www.w3.org/2001/XMLSchema" xmlns:xs="http://www.w3.org/2001/XMLSchema" xmlns:p="http://schemas.microsoft.com/office/2006/metadata/properties" xmlns:ns2="1119c2e5-8fb9-4d5f-baf1-202c530f2c34" targetNamespace="http://schemas.microsoft.com/office/2006/metadata/properties" ma:root="true" ma:fieldsID="4ccc0999b57010467b6aff3ba0e15941" ns2:_="">
    <xsd:import namespace="1119c2e5-8fb9-4d5f-baf1-202c530f2c34"/>
    <xsd:element name="properties">
      <xsd:complexType>
        <xsd:sequence>
          <xsd:element name="documentManagement">
            <xsd:complexType>
              <xsd:all>
                <xsd:element ref="ns2:AcquiredFrom" minOccurs="0"/>
                <xsd:element ref="ns2:UACurrentWords" minOccurs="0"/>
                <xsd:element ref="ns2:TPApplication" minOccurs="0"/>
                <xsd:element ref="ns2:ApprovalLog" minOccurs="0"/>
                <xsd:element ref="ns2:ApprovalStatus" minOccurs="0"/>
                <xsd:element ref="ns2:AssetStart" minOccurs="0"/>
                <xsd:element ref="ns2:AssetExpire" minOccurs="0"/>
                <xsd:element ref="ns2:AssetId" minOccurs="0"/>
                <xsd:element ref="ns2:IsSearchable" minOccurs="0"/>
                <xsd:element ref="ns2:AssetType" minOccurs="0"/>
                <xsd:element ref="ns2:APAuthor" minOccurs="0"/>
                <xsd:element ref="ns2:AverageRating" minOccurs="0"/>
                <xsd:element ref="ns2:BlockPublish" minOccurs="0"/>
                <xsd:element ref="ns2:BugNumber" minOccurs="0"/>
                <xsd:element ref="ns2:CampaignTagsTaxHTField0" minOccurs="0"/>
                <xsd:element ref="ns2:TPClientViewer" minOccurs="0"/>
                <xsd:element ref="ns2:ClipArtFilename" minOccurs="0"/>
                <xsd:element ref="ns2:TPCommandLine" minOccurs="0"/>
                <xsd:element ref="ns2:TPComponent" minOccurs="0"/>
                <xsd:element ref="ns2:ContentItem" minOccurs="0"/>
                <xsd:element ref="ns2:CrawlForDependencies" minOccurs="0"/>
                <xsd:element ref="ns2:CSXHash" minOccurs="0"/>
                <xsd:element ref="ns2:CSXSubmissionMarket" minOccurs="0"/>
                <xsd:element ref="ns2:CSXUpdate" minOccurs="0"/>
                <xsd:element ref="ns2:IntlLangReviewDate" minOccurs="0"/>
                <xsd:element ref="ns2:IsDeleted" minOccurs="0"/>
                <xsd:element ref="ns2:APDescription" minOccurs="0"/>
                <xsd:element ref="ns2:DirectSourceMarket" minOccurs="0"/>
                <xsd:element ref="ns2:Downloads" minOccurs="0"/>
                <xsd:element ref="ns2:DSATActionTaken" minOccurs="0"/>
                <xsd:element ref="ns2:APEditor" minOccurs="0"/>
                <xsd:element ref="ns2:EditorialStatus" minOccurs="0"/>
                <xsd:element ref="ns2:EditorialTags" minOccurs="0"/>
                <xsd:element ref="ns2:TPExecutable" minOccurs="0"/>
                <xsd:element ref="ns2:FeatureTagsTaxHTField0" minOccurs="0"/>
                <xsd:element ref="ns2:TPFriendlyName" minOccurs="0"/>
                <xsd:element ref="ns2:FriendlyTitle" minOccurs="0"/>
                <xsd:element ref="ns2:PrimaryImageGen" minOccurs="0"/>
                <xsd:element ref="ns2:HandoffToMSDN" minOccurs="0"/>
                <xsd:element ref="ns2:InProjectListLookup" minOccurs="0"/>
                <xsd:element ref="ns2:TPInstallLocation" minOccurs="0"/>
                <xsd:element ref="ns2:InternalTagsTaxHTField0" minOccurs="0"/>
                <xsd:element ref="ns2:IntlLangReview" minOccurs="0"/>
                <xsd:element ref="ns2:IntlLangReviewer" minOccurs="0"/>
                <xsd:element ref="ns2:MarketSpecific" minOccurs="0"/>
                <xsd:element ref="ns2:LastCompleteVersionLookup" minOccurs="0"/>
                <xsd:element ref="ns2:LastHandOff" minOccurs="0"/>
                <xsd:element ref="ns2:LastModifiedDateTime" minOccurs="0"/>
                <xsd:element ref="ns2:LastPreviewErrorLookup" minOccurs="0"/>
                <xsd:element ref="ns2:LastPreviewResultLookup" minOccurs="0"/>
                <xsd:element ref="ns2:LastPreviewAttemptDateLookup" minOccurs="0"/>
                <xsd:element ref="ns2:LastPreviewedByLookup" minOccurs="0"/>
                <xsd:element ref="ns2:LastPreviewTimeLookup" minOccurs="0"/>
                <xsd:element ref="ns2:LastPreviewVersionLookup" minOccurs="0"/>
                <xsd:element ref="ns2:LastPublishErrorLookup" minOccurs="0"/>
                <xsd:element ref="ns2:LastPublishResultLookup" minOccurs="0"/>
                <xsd:element ref="ns2:LastPublishAttemptDateLookup" minOccurs="0"/>
                <xsd:element ref="ns2:LastPublishedByLookup" minOccurs="0"/>
                <xsd:element ref="ns2:LastPublishTimeLookup" minOccurs="0"/>
                <xsd:element ref="ns2:LastPublishVersionLookup" minOccurs="0"/>
                <xsd:element ref="ns2:TPLaunchHelpLinkType" minOccurs="0"/>
                <xsd:element ref="ns2:LegacyData" minOccurs="0"/>
                <xsd:element ref="ns2:TPLaunchHelpLink" minOccurs="0"/>
                <xsd:element ref="ns2:LocComments" minOccurs="0"/>
                <xsd:element ref="ns2:LocLastLocAttemptVersionLookup" minOccurs="0"/>
                <xsd:element ref="ns2:LocLastLocAttemptVersionTypeLookup" minOccurs="0"/>
                <xsd:element ref="ns2:LocManualTestRequired" minOccurs="0"/>
                <xsd:element ref="ns2:LocMarketGroupTiers2" minOccurs="0"/>
                <xsd:element ref="ns2:LocNewPublishedVersionLookup" minOccurs="0"/>
                <xsd:element ref="ns2:LocOverallHandbackStatusLookup" minOccurs="0"/>
                <xsd:element ref="ns2:LocOverallLocStatusLookup" minOccurs="0"/>
                <xsd:element ref="ns2:LocOverallPreviewStatusLookup" minOccurs="0"/>
                <xsd:element ref="ns2:LocOverallPublishStatusLookup" minOccurs="0"/>
                <xsd:element ref="ns2:IntlLocPriority" minOccurs="0"/>
                <xsd:element ref="ns2:LocProcessedForHandoffsLookup" minOccurs="0"/>
                <xsd:element ref="ns2:LocProcessedForMarketsLookup" minOccurs="0"/>
                <xsd:element ref="ns2:LocPublishedDependentAssetsLookup" minOccurs="0"/>
                <xsd:element ref="ns2:LocPublishedLinkedAssetsLookup" minOccurs="0"/>
                <xsd:element ref="ns2:LocRecommendedHandoff" minOccurs="0"/>
                <xsd:element ref="ns2:LocalizationTagsTaxHTField0" minOccurs="0"/>
                <xsd:element ref="ns2:MachineTranslated" minOccurs="0"/>
                <xsd:element ref="ns2:Manager" minOccurs="0"/>
                <xsd:element ref="ns2:Markets" minOccurs="0"/>
                <xsd:element ref="ns2:Milestone" minOccurs="0"/>
                <xsd:element ref="ns2:TPNamespace" minOccurs="0"/>
                <xsd:element ref="ns2:NumericId" minOccurs="0"/>
                <xsd:element ref="ns2:NumOfRatingsLookup" minOccurs="0"/>
                <xsd:element ref="ns2:OOCacheId" minOccurs="0"/>
                <xsd:element ref="ns2:OpenTemplate" minOccurs="0"/>
                <xsd:element ref="ns2:OriginAsset" minOccurs="0"/>
                <xsd:element ref="ns2:OriginalRelease" minOccurs="0"/>
                <xsd:element ref="ns2:OriginalSourceMarket" minOccurs="0"/>
                <xsd:element ref="ns2:OutputCachingOn" minOccurs="0"/>
                <xsd:element ref="ns2:ParentAssetId" minOccurs="0"/>
                <xsd:element ref="ns2:PlannedPubDate" minOccurs="0"/>
                <xsd:element ref="ns2:PolicheckWords" minOccurs="0"/>
                <xsd:element ref="ns2:BusinessGroup" minOccurs="0"/>
                <xsd:element ref="ns2:UAProjectedTotalWords" minOccurs="0"/>
                <xsd:element ref="ns2:Provider" minOccurs="0"/>
                <xsd:element ref="ns2:Providers" minOccurs="0"/>
                <xsd:element ref="ns2:PublishStatusLookup" minOccurs="0"/>
                <xsd:element ref="ns2:PublishTargets" minOccurs="0"/>
                <xsd:element ref="ns2:RecommendationsModifier" minOccurs="0"/>
                <xsd:element ref="ns2:ArtSampleDocs" minOccurs="0"/>
                <xsd:element ref="ns2:ScenarioTagsTaxHTField0" minOccurs="0"/>
                <xsd:element ref="ns2:ShowIn" minOccurs="0"/>
                <xsd:element ref="ns2:SourceTitle" minOccurs="0"/>
                <xsd:element ref="ns2:CSXSubmissionDate" minOccurs="0"/>
                <xsd:element ref="ns2:SubmitterId" minOccurs="0"/>
                <xsd:element ref="ns2:TaxCatchAll" minOccurs="0"/>
                <xsd:element ref="ns2:TaxCatchAllLabel" minOccurs="0"/>
                <xsd:element ref="ns2:TemplateStatus" minOccurs="0"/>
                <xsd:element ref="ns2:TemplateTemplateType" minOccurs="0"/>
                <xsd:element ref="ns2:ThumbnailAssetId" minOccurs="0"/>
                <xsd:element ref="ns2:TimesCloned" minOccurs="0"/>
                <xsd:element ref="ns2:TrustLevel" minOccurs="0"/>
                <xsd:element ref="ns2:UALocComments" minOccurs="0"/>
                <xsd:element ref="ns2:UALocRecommendation" minOccurs="0"/>
                <xsd:element ref="ns2:UANotes" minOccurs="0"/>
                <xsd:element ref="ns2:TPAppVersion" minOccurs="0"/>
                <xsd:element ref="ns2:Vote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19c2e5-8fb9-4d5f-baf1-202c530f2c34" elementFormDefault="qualified">
    <xsd:import namespace="http://schemas.microsoft.com/office/2006/documentManagement/types"/>
    <xsd:import namespace="http://schemas.microsoft.com/office/infopath/2007/PartnerControls"/>
    <xsd:element name="AcquiredFrom" ma:index="1" nillable="true" ma:displayName="Acquired From" ma:default="Internal MS" ma:internalName="AcquiredFrom" ma:readOnly="false">
      <xsd:simpleType>
        <xsd:restriction base="dms:Choice">
          <xsd:enumeration value="Internal MS"/>
          <xsd:enumeration value="Community"/>
          <xsd:enumeration value="MVP"/>
          <xsd:enumeration value="Publisher"/>
          <xsd:enumeration value="Partner"/>
          <xsd:enumeration value="None"/>
        </xsd:restriction>
      </xsd:simpleType>
    </xsd:element>
    <xsd:element name="UACurrentWords" ma:index="2" nillable="true" ma:displayName="Actual Word Count" ma:default="" ma:internalName="UACurrentWords" ma:readOnly="false">
      <xsd:simpleType>
        <xsd:restriction base="dms:Unknown"/>
      </xsd:simpleType>
    </xsd:element>
    <xsd:element name="TPApplication" ma:index="3" nillable="true" ma:displayName="Application to Open Template With" ma:default="" ma:internalName="TPApplication">
      <xsd:simpleType>
        <xsd:restriction base="dms:Text"/>
      </xsd:simpleType>
    </xsd:element>
    <xsd:element name="ApprovalLog" ma:index="4" nillable="true" ma:displayName="Approval Log" ma:default="" ma:hidden="true" ma:internalName="ApprovalLog" ma:readOnly="false">
      <xsd:simpleType>
        <xsd:restriction base="dms:Note"/>
      </xsd:simpleType>
    </xsd:element>
    <xsd:element name="ApprovalStatus" ma:index="5" nillable="true" ma:displayName="Approval Status" ma:default="InProgress" ma:internalName="ApprovalStatus" ma:readOnly="false">
      <xsd:simpleType>
        <xsd:restriction base="dms:Choice">
          <xsd:enumeration value="InProgress"/>
          <xsd:enumeration value="Rejected"/>
          <xsd:enumeration value="Questionable"/>
          <xsd:enumeration value="ApprovedAutomatic"/>
          <xsd:enumeration value="ApprovedManual"/>
          <xsd:enumeration value="On Hold"/>
          <xsd:enumeration value="Needs Review"/>
          <xsd:enumeration value="A Violation"/>
          <xsd:enumeration value="Unpublished Violation"/>
        </xsd:restriction>
      </xsd:simpleType>
    </xsd:element>
    <xsd:element name="AssetStart" ma:index="6" nillable="true" ma:displayName="Asset Begin Date" ma:default="[Today]" ma:internalName="AssetStart" ma:readOnly="false">
      <xsd:simpleType>
        <xsd:restriction base="dms:DateTime"/>
      </xsd:simpleType>
    </xsd:element>
    <xsd:element name="AssetExpire" ma:index="7" nillable="true" ma:displayName="Asset End Date" ma:default="2029-01-01T00:00:00Z" ma:internalName="AssetExpire" ma:readOnly="false">
      <xsd:simpleType>
        <xsd:restriction base="dms:DateTime"/>
      </xsd:simpleType>
    </xsd:element>
    <xsd:element name="AssetId" ma:index="8" nillable="true" ma:displayName="Asset ID" ma:default="" ma:indexed="true" ma:internalName="AssetId" ma:readOnly="false">
      <xsd:simpleType>
        <xsd:restriction base="dms:Text">
          <xsd:maxLength value="255"/>
        </xsd:restriction>
      </xsd:simpleType>
    </xsd:element>
    <xsd:element name="IsSearchable" ma:index="9" nillable="true" ma:displayName="Asset Searchable?" ma:default="true" ma:internalName="IsSearchable" ma:readOnly="false">
      <xsd:simpleType>
        <xsd:restriction base="dms:Boolean"/>
      </xsd:simpleType>
    </xsd:element>
    <xsd:element name="AssetType" ma:index="10" nillable="true" ma:displayName="Asset Type" ma:default="" ma:internalName="AssetType" ma:readOnly="false">
      <xsd:simpleType>
        <xsd:restriction base="dms:Unknown"/>
      </xsd:simpleType>
    </xsd:element>
    <xsd:element name="APAuthor" ma:index="11" nillable="true" ma:displayName="Author" ma:default="" ma:list="UserInfo" ma:internalName="APAuth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verageRating" ma:index="12" nillable="true" ma:displayName="Average Rating" ma:internalName="AverageRating" ma:readOnly="false">
      <xsd:simpleType>
        <xsd:restriction base="dms:Text"/>
      </xsd:simpleType>
    </xsd:element>
    <xsd:element name="BlockPublish" ma:index="13" nillable="true" ma:displayName="Block from Publishing?" ma:default="" ma:internalName="BlockPublish" ma:readOnly="false">
      <xsd:simpleType>
        <xsd:restriction base="dms:Boolean"/>
      </xsd:simpleType>
    </xsd:element>
    <xsd:element name="BugNumber" ma:index="14" nillable="true" ma:displayName="Bug Number" ma:default="" ma:internalName="BugNumber" ma:readOnly="false">
      <xsd:simpleType>
        <xsd:restriction base="dms:Text"/>
      </xsd:simpleType>
    </xsd:element>
    <xsd:element name="CampaignTagsTaxHTField0" ma:index="16" nillable="true" ma:taxonomy="true" ma:internalName="CampaignTagsTaxHTField0" ma:taxonomyFieldName="CampaignTags" ma:displayName="Campaigns" ma:readOnly="false" ma:default="" ma:fieldId="{04032b9e-8ee6-4e89-b9db-4ffff205d025}" ma:taxonomyMulti="true" ma:sspId="8f79753a-75d3-41f5-8ca3-40b843941b4f" ma:termSetId="ca0e50d4-faa1-44ce-961e-bb1441c60e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ClientViewer" ma:index="17" nillable="true" ma:displayName="Client Viewer" ma:default="" ma:internalName="TPClientViewer">
      <xsd:simpleType>
        <xsd:restriction base="dms:Text"/>
      </xsd:simpleType>
    </xsd:element>
    <xsd:element name="ClipArtFilename" ma:index="18" nillable="true" ma:displayName="Clip Art Name" ma:default="" ma:internalName="ClipArtFilename" ma:readOnly="false">
      <xsd:simpleType>
        <xsd:restriction base="dms:Text"/>
      </xsd:simpleType>
    </xsd:element>
    <xsd:element name="TPCommandLine" ma:index="19" nillable="true" ma:displayName="Command Line" ma:default="" ma:internalName="TPCommandLine">
      <xsd:simpleType>
        <xsd:restriction base="dms:Text"/>
      </xsd:simpleType>
    </xsd:element>
    <xsd:element name="TPComponent" ma:index="20" nillable="true" ma:displayName="Component" ma:default="" ma:internalName="TPComponent">
      <xsd:simpleType>
        <xsd:restriction base="dms:Text"/>
      </xsd:simpleType>
    </xsd:element>
    <xsd:element name="ContentItem" ma:index="21" nillable="true" ma:displayName="Content Item" ma:default="" ma:hidden="true" ma:internalName="ContentItem" ma:readOnly="false">
      <xsd:simpleType>
        <xsd:restriction base="dms:Unknown"/>
      </xsd:simpleType>
    </xsd:element>
    <xsd:element name="CrawlForDependencies" ma:index="23" nillable="true" ma:displayName="Crawl for Dependencies?" ma:default="true" ma:internalName="CrawlForDependencies" ma:readOnly="false">
      <xsd:simpleType>
        <xsd:restriction base="dms:Boolean"/>
      </xsd:simpleType>
    </xsd:element>
    <xsd:element name="CSXHash" ma:index="26" nillable="true" ma:displayName="CSX Hash" ma:default="" ma:indexed="true" ma:internalName="CSXHash" ma:readOnly="false">
      <xsd:simpleType>
        <xsd:restriction base="dms:Text"/>
      </xsd:simpleType>
    </xsd:element>
    <xsd:element name="CSXSubmissionMarket" ma:index="27" nillable="true" ma:displayName="CSX Submission Market" ma:default="" ma:list="{388FC2BA-F530-4FF7-911A-621CAE6AFBD3}" ma:internalName="CSXSubmissionMarket" ma:readOnly="false" ma:showField="MarketName" ma:web="1119c2e5-8fb9-4d5f-baf1-202c530f2c34">
      <xsd:simpleType>
        <xsd:restriction base="dms:Lookup"/>
      </xsd:simpleType>
    </xsd:element>
    <xsd:element name="CSXUpdate" ma:index="28" nillable="true" ma:displayName="CSX Updated?" ma:default="false" ma:internalName="CSXUpdate" ma:readOnly="false">
      <xsd:simpleType>
        <xsd:restriction base="dms:Boolean"/>
      </xsd:simpleType>
    </xsd:element>
    <xsd:element name="IntlLangReviewDate" ma:index="29" nillable="true" ma:displayName="Date to Complete Intl QA" ma:default="" ma:internalName="IntlLangReviewDate" ma:readOnly="false">
      <xsd:simpleType>
        <xsd:restriction base="dms:DateTime"/>
      </xsd:simpleType>
    </xsd:element>
    <xsd:element name="IsDeleted" ma:index="30" nillable="true" ma:displayName="Deleted?" ma:default="" ma:internalName="IsDeleted" ma:readOnly="false">
      <xsd:simpleType>
        <xsd:restriction base="dms:Boolean"/>
      </xsd:simpleType>
    </xsd:element>
    <xsd:element name="APDescription" ma:index="31" nillable="true" ma:displayName="Description" ma:default="" ma:internalName="APDescription" ma:readOnly="false">
      <xsd:simpleType>
        <xsd:restriction base="dms:Note"/>
      </xsd:simpleType>
    </xsd:element>
    <xsd:element name="DirectSourceMarket" ma:index="32" nillable="true" ma:displayName="Direct Source Market Group" ma:default="" ma:internalName="DirectSourceMarket" ma:readOnly="false">
      <xsd:simpleType>
        <xsd:restriction base="dms:Text"/>
      </xsd:simpleType>
    </xsd:element>
    <xsd:element name="Downloads" ma:index="33" nillable="true" ma:displayName="Downloads" ma:default="0" ma:hidden="true" ma:internalName="Downloads" ma:readOnly="false">
      <xsd:simpleType>
        <xsd:restriction base="dms:Unknown"/>
      </xsd:simpleType>
    </xsd:element>
    <xsd:element name="DSATActionTaken" ma:index="34" nillable="true" ma:displayName="DSAT Action Taken" ma:default="" ma:internalName="DSATActionTaken" ma:readOnly="false">
      <xsd:simpleType>
        <xsd:restriction base="dms:Choice">
          <xsd:enumeration value="Best Bets"/>
          <xsd:enumeration value="Expire"/>
          <xsd:enumeration value="Hide"/>
          <xsd:enumeration value="None"/>
        </xsd:restriction>
      </xsd:simpleType>
    </xsd:element>
    <xsd:element name="APEditor" ma:index="35" nillable="true" ma:displayName="Editor" ma:default="" ma:list="UserInfo" ma:internalName="APEdi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ditorialStatus" ma:index="36" nillable="true" ma:displayName="Editorial Status" ma:default="" ma:internalName="EditorialStatus" ma:readOnly="false">
      <xsd:simpleType>
        <xsd:restriction base="dms:Unknown"/>
      </xsd:simpleType>
    </xsd:element>
    <xsd:element name="EditorialTags" ma:index="37" nillable="true" ma:displayName="Editorial Tags" ma:default="" ma:internalName="EditorialTags">
      <xsd:simpleType>
        <xsd:restriction base="dms:Unknown"/>
      </xsd:simpleType>
    </xsd:element>
    <xsd:element name="TPExecutable" ma:index="38" nillable="true" ma:displayName="Executable" ma:default="" ma:internalName="TPExecutable">
      <xsd:simpleType>
        <xsd:restriction base="dms:Text"/>
      </xsd:simpleType>
    </xsd:element>
    <xsd:element name="FeatureTagsTaxHTField0" ma:index="40" nillable="true" ma:taxonomy="true" ma:internalName="FeatureTagsTaxHTField0" ma:taxonomyFieldName="FeatureTags" ma:displayName="Features" ma:readOnly="false" ma:default="" ma:fieldId="{5dcf7547-996b-4a0e-b7d1-0f761d14131b}" ma:taxonomyMulti="true" ma:sspId="8f79753a-75d3-41f5-8ca3-40b843941b4f" ma:termSetId="f1ab6845-967d-4854-a0ba-4ec07f0f8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PFriendlyName" ma:index="41" nillable="true" ma:displayName="Friendly Name" ma:default="" ma:internalName="TPFriendlyName">
      <xsd:simpleType>
        <xsd:restriction base="dms:Text"/>
      </xsd:simpleType>
    </xsd:element>
    <xsd:element name="FriendlyTitle" ma:index="42" nillable="true" ma:displayName="Friendly Title" ma:default="" ma:description="Shorter title to be used when displaying search results" ma:internalName="FriendlyTitle" ma:readOnly="false">
      <xsd:simpleType>
        <xsd:restriction base="dms:Text"/>
      </xsd:simpleType>
    </xsd:element>
    <xsd:element name="PrimaryImageGen" ma:index="43" nillable="true" ma:displayName="Generate Images?" ma:default="true" ma:internalName="PrimaryImageGen">
      <xsd:simpleType>
        <xsd:restriction base="dms:Boolean"/>
      </xsd:simpleType>
    </xsd:element>
    <xsd:element name="HandoffToMSDN" ma:index="44" nillable="true" ma:displayName="Handoff To MSDN Date" ma:default="" ma:internalName="HandoffToMSDN" ma:readOnly="false">
      <xsd:simpleType>
        <xsd:restriction base="dms:DateTime"/>
      </xsd:simpleType>
    </xsd:element>
    <xsd:element name="InProjectListLookup" ma:index="45" nillable="true" ma:displayName="InProjectListLookup" ma:list="{4D83B164-8C00-474C-8363-38E0B8FF22E3}" ma:internalName="InProjectListLookup" ma:readOnly="true" ma:showField="InProjectLis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InstallLocation" ma:index="46" nillable="true" ma:displayName="Install Location" ma:default="" ma:internalName="TPInstallLocation">
      <xsd:simpleType>
        <xsd:restriction base="dms:Text"/>
      </xsd:simpleType>
    </xsd:element>
    <xsd:element name="InternalTagsTaxHTField0" ma:index="48" nillable="true" ma:taxonomy="true" ma:internalName="InternalTagsTaxHTField0" ma:taxonomyFieldName="InternalTags" ma:displayName="Internal Tags" ma:readOnly="false" ma:default="" ma:fieldId="{e5aec8e1-0842-4156-acaa-2defcf90540a}" ma:taxonomyMulti="true" ma:sspId="8f79753a-75d3-41f5-8ca3-40b843941b4f" ma:termSetId="82b6639e-f7fc-4c18-ad2d-003a6e7077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ntlLangReview" ma:index="49" nillable="true" ma:displayName="Intl Lang QA Review Required?" ma:default="" ma:internalName="IntlLangReview" ma:readOnly="false">
      <xsd:simpleType>
        <xsd:restriction base="dms:Boolean"/>
      </xsd:simpleType>
    </xsd:element>
    <xsd:element name="IntlLangReviewer" ma:index="50" nillable="true" ma:displayName="Intl Lang QA Reviewer" ma:default="" ma:internalName="IntlLangReviewer" ma:readOnly="false">
      <xsd:simpleType>
        <xsd:restriction base="dms:Text"/>
      </xsd:simpleType>
    </xsd:element>
    <xsd:element name="MarketSpecific" ma:index="51" nillable="true" ma:displayName="Is Market Specific?" ma:default="" ma:internalName="MarketSpecific" ma:readOnly="false">
      <xsd:simpleType>
        <xsd:restriction base="dms:Boolean"/>
      </xsd:simpleType>
    </xsd:element>
    <xsd:element name="LastCompleteVersionLookup" ma:index="52" nillable="true" ma:displayName="Last Complete Version Lookup" ma:default="" ma:list="{4D83B164-8C00-474C-8363-38E0B8FF22E3}" ma:internalName="LastCompleteVersionLookup" ma:readOnly="true" ma:showField="LastComplete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HandOff" ma:index="53" nillable="true" ma:displayName="Last Hand-off" ma:default="" ma:internalName="LastHandOff" ma:readOnly="false">
      <xsd:simpleType>
        <xsd:restriction base="dms:DateTime"/>
      </xsd:simpleType>
    </xsd:element>
    <xsd:element name="LastModifiedDateTime" ma:index="54" nillable="true" ma:displayName="Last Modified Date" ma:default="" ma:internalName="LastModifiedDateTime" ma:readOnly="false">
      <xsd:simpleType>
        <xsd:restriction base="dms:DateTime"/>
      </xsd:simpleType>
    </xsd:element>
    <xsd:element name="LastPreviewErrorLookup" ma:index="55" nillable="true" ma:displayName="Last Preview Attempt Error" ma:default="" ma:list="{4D83B164-8C00-474C-8363-38E0B8FF22E3}" ma:internalName="LastPreviewErrorLookup" ma:readOnly="true" ma:showField="LastPreview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ResultLookup" ma:index="56" nillable="true" ma:displayName="Last Preview Attempt Result" ma:default="" ma:list="{4D83B164-8C00-474C-8363-38E0B8FF22E3}" ma:internalName="LastPreviewResultLookup" ma:readOnly="true" ma:showField="LastPreview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AttemptDateLookup" ma:index="57" nillable="true" ma:displayName="Last Preview Attempted On" ma:default="" ma:list="{4D83B164-8C00-474C-8363-38E0B8FF22E3}" ma:internalName="LastPreviewAttemptDateLookup" ma:readOnly="true" ma:showField="LastPreview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edByLookup" ma:index="58" nillable="true" ma:displayName="Last Previewed By" ma:default="" ma:list="{4D83B164-8C00-474C-8363-38E0B8FF22E3}" ma:internalName="LastPreviewedByLookup" ma:readOnly="true" ma:showField="LastPreview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TimeLookup" ma:index="59" nillable="true" ma:displayName="Last Previewed Date" ma:default="" ma:list="{4D83B164-8C00-474C-8363-38E0B8FF22E3}" ma:internalName="LastPreviewTimeLookup" ma:readOnly="true" ma:showField="LastPreview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reviewVersionLookup" ma:index="60" nillable="true" ma:displayName="Last Previewed Version" ma:default="" ma:list="{4D83B164-8C00-474C-8363-38E0B8FF22E3}" ma:internalName="LastPreviewVersionLookup" ma:readOnly="true" ma:showField="LastPreview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rrorLookup" ma:index="61" nillable="true" ma:displayName="Last Publish Attempt Error" ma:default="" ma:list="{4D83B164-8C00-474C-8363-38E0B8FF22E3}" ma:internalName="LastPublishErrorLookup" ma:readOnly="true" ma:showField="LastPublishError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ResultLookup" ma:index="62" nillable="true" ma:displayName="Last Publish Attempt Result" ma:default="" ma:list="{4D83B164-8C00-474C-8363-38E0B8FF22E3}" ma:internalName="LastPublishResultLookup" ma:readOnly="true" ma:showField="LastPublishResult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AttemptDateLookup" ma:index="63" nillable="true" ma:displayName="Last Publish Attempted On" ma:default="" ma:list="{4D83B164-8C00-474C-8363-38E0B8FF22E3}" ma:internalName="LastPublishAttemptDateLookup" ma:readOnly="true" ma:showField="LastPublishAttemptDat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edByLookup" ma:index="64" nillable="true" ma:displayName="Last Published By" ma:default="" ma:list="{4D83B164-8C00-474C-8363-38E0B8FF22E3}" ma:internalName="LastPublishedByLookup" ma:readOnly="true" ma:showField="LastPublishedBy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TimeLookup" ma:index="65" nillable="true" ma:displayName="Last Published Date" ma:default="" ma:list="{4D83B164-8C00-474C-8363-38E0B8FF22E3}" ma:internalName="LastPublishTimeLookup" ma:readOnly="true" ma:showField="LastPublishTi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LastPublishVersionLookup" ma:index="66" nillable="true" ma:displayName="Last Published Version" ma:default="" ma:list="{4D83B164-8C00-474C-8363-38E0B8FF22E3}" ma:internalName="LastPublishVersionLookup" ma:readOnly="true" ma:showField="LastPublishVersion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PLaunchHelpLinkType" ma:index="67" nillable="true" ma:displayName="Launch Help Link Type" ma:default="Template" ma:internalName="TPLaunchHelpLinkType">
      <xsd:simpleType>
        <xsd:restriction base="dms:Choice">
          <xsd:enumeration value="Template"/>
          <xsd:enumeration value="Training"/>
          <xsd:enumeration value="URL"/>
          <xsd:enumeration value="None"/>
        </xsd:restriction>
      </xsd:simpleType>
    </xsd:element>
    <xsd:element name="LegacyData" ma:index="68" nillable="true" ma:displayName="Legacy Data" ma:default="" ma:internalName="LegacyData" ma:readOnly="false">
      <xsd:simpleType>
        <xsd:restriction base="dms:Note"/>
      </xsd:simpleType>
    </xsd:element>
    <xsd:element name="TPLaunchHelpLink" ma:index="69" nillable="true" ma:displayName="Link to Launch Help Topic" ma:default="" ma:internalName="TPLaunchHelpLink">
      <xsd:simpleType>
        <xsd:restriction base="dms:Text"/>
      </xsd:simpleType>
    </xsd:element>
    <xsd:element name="LocComments" ma:index="70" nillable="true" ma:displayName="Loc Approval Comments" ma:default="" ma:internalName="LocComments" ma:readOnly="false">
      <xsd:simpleType>
        <xsd:restriction base="dms:Note"/>
      </xsd:simpleType>
    </xsd:element>
    <xsd:element name="LocLastLocAttemptVersionLookup" ma:index="71" nillable="true" ma:displayName="Loc Last Loc Attempt Version" ma:default="" ma:list="{BC39992D-5589-4A4E-8B38-02E0637E5C25}" ma:internalName="LocLastLocAttemptVersionLookup" ma:readOnly="false" ma:showField="LastLocAttemptVersion" ma:web="1119c2e5-8fb9-4d5f-baf1-202c530f2c34">
      <xsd:simpleType>
        <xsd:restriction base="dms:Lookup"/>
      </xsd:simpleType>
    </xsd:element>
    <xsd:element name="LocLastLocAttemptVersionTypeLookup" ma:index="72" nillable="true" ma:displayName="Loc Last Loc Attempt Version Type" ma:default="" ma:list="{BC39992D-5589-4A4E-8B38-02E0637E5C25}" ma:internalName="LocLastLocAttemptVersionTypeLookup" ma:readOnly="true" ma:showField="LastLocAttemptVersionType" ma:web="1119c2e5-8fb9-4d5f-baf1-202c530f2c34">
      <xsd:simpleType>
        <xsd:restriction base="dms:Lookup"/>
      </xsd:simpleType>
    </xsd:element>
    <xsd:element name="LocManualTestRequired" ma:index="73" nillable="true" ma:displayName="Loc Manual Test Required" ma:default="" ma:internalName="LocManualTestRequired" ma:readOnly="false">
      <xsd:simpleType>
        <xsd:restriction base="dms:Boolean"/>
      </xsd:simpleType>
    </xsd:element>
    <xsd:element name="LocMarketGroupTiers2" ma:index="74" nillable="true" ma:displayName="Loc Market Group Tiers" ma:internalName="LocMarketGroupTiers2" ma:readOnly="false">
      <xsd:simpleType>
        <xsd:restriction base="dms:Unknown"/>
      </xsd:simpleType>
    </xsd:element>
    <xsd:element name="LocNewPublishedVersionLookup" ma:index="75" nillable="true" ma:displayName="Loc New Published Version Lookup" ma:default="" ma:list="{BC39992D-5589-4A4E-8B38-02E0637E5C25}" ma:internalName="LocNewPublishedVersionLookup" ma:readOnly="true" ma:showField="NewPublishedVersion" ma:web="1119c2e5-8fb9-4d5f-baf1-202c530f2c34">
      <xsd:simpleType>
        <xsd:restriction base="dms:Lookup"/>
      </xsd:simpleType>
    </xsd:element>
    <xsd:element name="LocOverallHandbackStatusLookup" ma:index="76" nillable="true" ma:displayName="Loc Overall Handback Status" ma:default="" ma:list="{BC39992D-5589-4A4E-8B38-02E0637E5C25}" ma:internalName="LocOverallHandbackStatusLookup" ma:readOnly="true" ma:showField="OverallHandbackStatus" ma:web="1119c2e5-8fb9-4d5f-baf1-202c530f2c34">
      <xsd:simpleType>
        <xsd:restriction base="dms:Lookup"/>
      </xsd:simpleType>
    </xsd:element>
    <xsd:element name="LocOverallLocStatusLookup" ma:index="77" nillable="true" ma:displayName="Loc Overall Localize Status" ma:default="" ma:list="{BC39992D-5589-4A4E-8B38-02E0637E5C25}" ma:internalName="LocOverallLocStatusLookup" ma:readOnly="true" ma:showField="OverallLocStatus" ma:web="1119c2e5-8fb9-4d5f-baf1-202c530f2c34">
      <xsd:simpleType>
        <xsd:restriction base="dms:Lookup"/>
      </xsd:simpleType>
    </xsd:element>
    <xsd:element name="LocOverallPreviewStatusLookup" ma:index="78" nillable="true" ma:displayName="Loc Overall Preview Status" ma:default="" ma:list="{BC39992D-5589-4A4E-8B38-02E0637E5C25}" ma:internalName="LocOverallPreviewStatusLookup" ma:readOnly="true" ma:showField="OverallPreviewStatus" ma:web="1119c2e5-8fb9-4d5f-baf1-202c530f2c34">
      <xsd:simpleType>
        <xsd:restriction base="dms:Lookup"/>
      </xsd:simpleType>
    </xsd:element>
    <xsd:element name="LocOverallPublishStatusLookup" ma:index="79" nillable="true" ma:displayName="Loc Overall Publish Status" ma:default="" ma:list="{BC39992D-5589-4A4E-8B38-02E0637E5C25}" ma:internalName="LocOverallPublishStatusLookup" ma:readOnly="true" ma:showField="OverallPublishStatus" ma:web="1119c2e5-8fb9-4d5f-baf1-202c530f2c34">
      <xsd:simpleType>
        <xsd:restriction base="dms:Lookup"/>
      </xsd:simpleType>
    </xsd:element>
    <xsd:element name="IntlLocPriority" ma:index="80" nillable="true" ma:displayName="Loc Priority" ma:default="" ma:internalName="IntlLocPriority" ma:readOnly="false">
      <xsd:simpleType>
        <xsd:restriction base="dms:Unknown"/>
      </xsd:simpleType>
    </xsd:element>
    <xsd:element name="LocProcessedForHandoffsLookup" ma:index="81" nillable="true" ma:displayName="Loc Processed For Handoffs" ma:default="" ma:list="{BC39992D-5589-4A4E-8B38-02E0637E5C25}" ma:internalName="LocProcessedForHandoffsLookup" ma:readOnly="true" ma:showField="ProcessedForHandoffs" ma:web="1119c2e5-8fb9-4d5f-baf1-202c530f2c34">
      <xsd:simpleType>
        <xsd:restriction base="dms:Lookup"/>
      </xsd:simpleType>
    </xsd:element>
    <xsd:element name="LocProcessedForMarketsLookup" ma:index="82" nillable="true" ma:displayName="Loc Processed For Markets" ma:default="" ma:list="{BC39992D-5589-4A4E-8B38-02E0637E5C25}" ma:internalName="LocProcessedForMarketsLookup" ma:readOnly="true" ma:showField="ProcessedForMarkets" ma:web="1119c2e5-8fb9-4d5f-baf1-202c530f2c34">
      <xsd:simpleType>
        <xsd:restriction base="dms:Lookup"/>
      </xsd:simpleType>
    </xsd:element>
    <xsd:element name="LocPublishedDependentAssetsLookup" ma:index="83" nillable="true" ma:displayName="Loc Published Dependent Assets" ma:default="" ma:list="{BC39992D-5589-4A4E-8B38-02E0637E5C25}" ma:internalName="LocPublishedDependentAssetsLookup" ma:readOnly="true" ma:showField="PublishedDependentAssets" ma:web="1119c2e5-8fb9-4d5f-baf1-202c530f2c34">
      <xsd:simpleType>
        <xsd:restriction base="dms:Lookup"/>
      </xsd:simpleType>
    </xsd:element>
    <xsd:element name="LocPublishedLinkedAssetsLookup" ma:index="84" nillable="true" ma:displayName="Loc Published Linked Assets" ma:default="" ma:list="{BC39992D-5589-4A4E-8B38-02E0637E5C25}" ma:internalName="LocPublishedLinkedAssetsLookup" ma:readOnly="true" ma:showField="PublishedLinkedAssets" ma:web="1119c2e5-8fb9-4d5f-baf1-202c530f2c34">
      <xsd:simpleType>
        <xsd:restriction base="dms:Lookup"/>
      </xsd:simpleType>
    </xsd:element>
    <xsd:element name="LocRecommendedHandoff" ma:index="85" nillable="true" ma:displayName="Loc Recommended Handoff" ma:default="" ma:indexed="true" ma:internalName="LocRecommendedHandoff" ma:readOnly="false">
      <xsd:simpleType>
        <xsd:restriction base="dms:Text"/>
      </xsd:simpleType>
    </xsd:element>
    <xsd:element name="LocalizationTagsTaxHTField0" ma:index="87" nillable="true" ma:taxonomy="true" ma:internalName="LocalizationTagsTaxHTField0" ma:taxonomyFieldName="LocalizationTags" ma:displayName="Localization Tags" ma:readOnly="false" ma:default="" ma:fieldId="{28ca5b26-415b-4822-b35b-d9a845b1b83b}" ma:taxonomyMulti="true" ma:sspId="8f79753a-75d3-41f5-8ca3-40b843941b4f" ma:termSetId="5b7703a5-8e8b-4b58-8b31-1cea35331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achineTranslated" ma:index="88" nillable="true" ma:displayName="Machine Translated" ma:default="" ma:internalName="MachineTranslated" ma:readOnly="false">
      <xsd:simpleType>
        <xsd:restriction base="dms:Boolean"/>
      </xsd:simpleType>
    </xsd:element>
    <xsd:element name="Manager" ma:index="89" nillable="true" ma:displayName="Manager" ma:hidden="true" ma:internalName="Manager" ma:readOnly="false">
      <xsd:simpleType>
        <xsd:restriction base="dms:Text"/>
      </xsd:simpleType>
    </xsd:element>
    <xsd:element name="Markets" ma:index="90" nillable="true" ma:displayName="Markets" ma:default="" ma:description="Leave blank to show in all markets" ma:list="{388FC2BA-F530-4FF7-911A-621CAE6AFBD3}" ma:internalName="Markets" ma:readOnly="false" ma:showField="MarketName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Milestone" ma:index="91" nillable="true" ma:displayName="Milestone" ma:default="" ma:internalName="Milestone" ma:readOnly="false">
      <xsd:simpleType>
        <xsd:restriction base="dms:Unknown"/>
      </xsd:simpleType>
    </xsd:element>
    <xsd:element name="TPNamespace" ma:index="94" nillable="true" ma:displayName="Namespace" ma:default="" ma:internalName="TPNamespace">
      <xsd:simpleType>
        <xsd:restriction base="dms:Text"/>
      </xsd:simpleType>
    </xsd:element>
    <xsd:element name="NumericId" ma:index="95" nillable="true" ma:displayName="Numeric ID" ma:default="" ma:indexed="true" ma:internalName="NumericId" ma:readOnly="false">
      <xsd:simpleType>
        <xsd:restriction base="dms:Number"/>
      </xsd:simpleType>
    </xsd:element>
    <xsd:element name="NumOfRatingsLookup" ma:index="96" nillable="true" ma:displayName="NumOfRatings" ma:default="" ma:list="{4D83B164-8C00-474C-8363-38E0B8FF22E3}" ma:internalName="NumOfRatingsLookup" ma:readOnly="true" ma:showField="NumOfRating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OCacheId" ma:index="97" nillable="true" ma:displayName="OOCacheId" ma:internalName="OOCacheId" ma:readOnly="false">
      <xsd:simpleType>
        <xsd:restriction base="dms:Text"/>
      </xsd:simpleType>
    </xsd:element>
    <xsd:element name="OpenTemplate" ma:index="98" nillable="true" ma:displayName="Open Template" ma:default="true" ma:internalName="OpenTemplate">
      <xsd:simpleType>
        <xsd:restriction base="dms:Boolean"/>
      </xsd:simpleType>
    </xsd:element>
    <xsd:element name="OriginAsset" ma:index="99" nillable="true" ma:displayName="Origin Asset" ma:default="" ma:internalName="OriginAsset" ma:readOnly="false">
      <xsd:simpleType>
        <xsd:restriction base="dms:Text"/>
      </xsd:simpleType>
    </xsd:element>
    <xsd:element name="OriginalRelease" ma:index="100" nillable="true" ma:displayName="Original Release" ma:default="15" ma:internalName="OriginalRelease" ma:readOnly="false">
      <xsd:simpleType>
        <xsd:restriction base="dms:Choice">
          <xsd:enumeration value="14"/>
          <xsd:enumeration value="15"/>
          <xsd:enumeration value="16"/>
        </xsd:restriction>
      </xsd:simpleType>
    </xsd:element>
    <xsd:element name="OriginalSourceMarket" ma:index="101" nillable="true" ma:displayName="Original Source Market Group" ma:default="" ma:internalName="OriginalSourceMarket" ma:readOnly="false">
      <xsd:simpleType>
        <xsd:restriction base="dms:Text"/>
      </xsd:simpleType>
    </xsd:element>
    <xsd:element name="OutputCachingOn" ma:index="102" nillable="true" ma:displayName="Output Caching" ma:default="true" ma:hidden="true" ma:internalName="OutputCachingOn" ma:readOnly="false">
      <xsd:simpleType>
        <xsd:restriction base="dms:Boolean"/>
      </xsd:simpleType>
    </xsd:element>
    <xsd:element name="ParentAssetId" ma:index="103" nillable="true" ma:displayName="Parent Asset Id" ma:default="" ma:internalName="ParentAssetId" ma:readOnly="false">
      <xsd:simpleType>
        <xsd:restriction base="dms:Text"/>
      </xsd:simpleType>
    </xsd:element>
    <xsd:element name="PlannedPubDate" ma:index="104" nillable="true" ma:displayName="Planned Publish Date" ma:default="" ma:indexed="true" ma:internalName="PlannedPubDate" ma:readOnly="false">
      <xsd:simpleType>
        <xsd:restriction base="dms:DateTime"/>
      </xsd:simpleType>
    </xsd:element>
    <xsd:element name="PolicheckWords" ma:index="105" nillable="true" ma:displayName="Policheck Words" ma:default="" ma:internalName="PolicheckWords" ma:readOnly="false">
      <xsd:simpleType>
        <xsd:restriction base="dms:Text"/>
      </xsd:simpleType>
    </xsd:element>
    <xsd:element name="BusinessGroup" ma:index="106" nillable="true" ma:displayName="Product Division Owner" ma:default="" ma:internalName="BusinessGroup" ma:readOnly="false">
      <xsd:simpleType>
        <xsd:restriction base="dms:Unknown"/>
      </xsd:simpleType>
    </xsd:element>
    <xsd:element name="UAProjectedTotalWords" ma:index="107" nillable="true" ma:displayName="Projected Word Count" ma:default="" ma:internalName="UAProjectedTotalWords" ma:readOnly="false">
      <xsd:simpleType>
        <xsd:restriction base="dms:Unknown"/>
      </xsd:simpleType>
    </xsd:element>
    <xsd:element name="Provider" ma:index="108" nillable="true" ma:displayName="Provider" ma:default="" ma:internalName="Provider" ma:readOnly="false">
      <xsd:simpleType>
        <xsd:restriction base="dms:Unknown"/>
      </xsd:simpleType>
    </xsd:element>
    <xsd:element name="Providers" ma:index="109" nillable="true" ma:displayName="Providers" ma:default="" ma:internalName="Providers">
      <xsd:simpleType>
        <xsd:restriction base="dms:Unknown"/>
      </xsd:simpleType>
    </xsd:element>
    <xsd:element name="PublishStatusLookup" ma:index="110" nillable="true" ma:displayName="Publish Status" ma:default="" ma:list="{4D83B164-8C00-474C-8363-38E0B8FF22E3}" ma:internalName="PublishStatusLookup" ma:readOnly="false" ma:showField="PublishStatus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PublishTargets" ma:index="111" nillable="true" ma:displayName="Publish Target" ma:default="OfficeOnlineVNext" ma:internalName="PublishTargets" ma:readOnly="false">
      <xsd:simpleType>
        <xsd:restriction base="dms:Unknown"/>
      </xsd:simpleType>
    </xsd:element>
    <xsd:element name="RecommendationsModifier" ma:index="112" nillable="true" ma:displayName="Recommendations Modifier" ma:default="" ma:internalName="RecommendationsModifier" ma:readOnly="false">
      <xsd:simpleType>
        <xsd:restriction base="dms:Number"/>
      </xsd:simpleType>
    </xsd:element>
    <xsd:element name="ArtSampleDocs" ma:index="113" nillable="true" ma:displayName="Sample Docs" ma:default="" ma:hidden="true" ma:internalName="ArtSampleDocs" ma:readOnly="false">
      <xsd:simpleType>
        <xsd:restriction base="dms:Text"/>
      </xsd:simpleType>
    </xsd:element>
    <xsd:element name="ScenarioTagsTaxHTField0" ma:index="115" nillable="true" ma:taxonomy="true" ma:internalName="ScenarioTagsTaxHTField0" ma:taxonomyFieldName="ScenarioTags" ma:displayName="Scenarios" ma:readOnly="false" ma:default="" ma:fieldId="{1c8e7b99-44ca-46c8-84b8-12cd8d7cf8ee}" ma:taxonomyMulti="true" ma:sspId="8f79753a-75d3-41f5-8ca3-40b843941b4f" ma:termSetId="4b7d5f16-e2f2-4fc0-bab3-6e8b931e57d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howIn" ma:index="117" nillable="true" ma:displayName="Show In" ma:default="Show everywhere" ma:internalName="ShowIn" ma:readOnly="false">
      <xsd:simpleType>
        <xsd:restriction base="dms:Choice">
          <xsd:enumeration value="Hide on web"/>
          <xsd:enumeration value="On Web no search"/>
          <xsd:enumeration value="Show everywhere"/>
          <xsd:enumeration value="Special use only"/>
        </xsd:restriction>
      </xsd:simpleType>
    </xsd:element>
    <xsd:element name="SourceTitle" ma:index="118" nillable="true" ma:displayName="Source Title" ma:default="" ma:indexed="true" ma:internalName="SourceTitle" ma:readOnly="false">
      <xsd:simpleType>
        <xsd:restriction base="dms:Text"/>
      </xsd:simpleType>
    </xsd:element>
    <xsd:element name="CSXSubmissionDate" ma:index="119" nillable="true" ma:displayName="Submission Date" ma:default="" ma:internalName="CSXSubmissionDate" ma:readOnly="false">
      <xsd:simpleType>
        <xsd:restriction base="dms:DateTime"/>
      </xsd:simpleType>
    </xsd:element>
    <xsd:element name="SubmitterId" ma:index="120" nillable="true" ma:displayName="Submitter ID" ma:default="" ma:internalName="SubmitterId" ma:readOnly="false">
      <xsd:simpleType>
        <xsd:restriction base="dms:Text"/>
      </xsd:simpleType>
    </xsd:element>
    <xsd:element name="TaxCatchAll" ma:index="121" nillable="true" ma:displayName="Taxonomy Catch All Column" ma:hidden="true" ma:list="{c59171da-55f1-4c8b-8421-0d1d3f99d741}" ma:internalName="TaxCatchAll" ma:showField="CatchAllData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22" nillable="true" ma:displayName="Taxonomy Catch All Column1" ma:hidden="true" ma:list="{c59171da-55f1-4c8b-8421-0d1d3f99d741}" ma:internalName="TaxCatchAllLabel" ma:readOnly="true" ma:showField="CatchAllDataLabel" ma:web="1119c2e5-8fb9-4d5f-baf1-202c530f2c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emplateStatus" ma:index="123" nillable="true" ma:displayName="Template Status" ma:default="" ma:internalName="TemplateStatus">
      <xsd:simpleType>
        <xsd:restriction base="dms:Unknown"/>
      </xsd:simpleType>
    </xsd:element>
    <xsd:element name="TemplateTemplateType" ma:index="124" nillable="true" ma:displayName="Template Type" ma:default="" ma:internalName="TemplateTemplateType">
      <xsd:simpleType>
        <xsd:restriction base="dms:Unknown"/>
      </xsd:simpleType>
    </xsd:element>
    <xsd:element name="ThumbnailAssetId" ma:index="125" nillable="true" ma:displayName="Thumbnail Image Asset" ma:default="" ma:internalName="ThumbnailAssetId" ma:readOnly="false">
      <xsd:simpleType>
        <xsd:restriction base="dms:Text"/>
      </xsd:simpleType>
    </xsd:element>
    <xsd:element name="TimesCloned" ma:index="126" nillable="true" ma:displayName="Times Cloned" ma:default="" ma:internalName="TimesCloned" ma:readOnly="false">
      <xsd:simpleType>
        <xsd:restriction base="dms:Number"/>
      </xsd:simpleType>
    </xsd:element>
    <xsd:element name="TrustLevel" ma:index="128" nillable="true" ma:displayName="Trust Level" ma:default="1 Microsoft Managed Content" ma:internalName="TrustLevel" ma:readOnly="false">
      <xsd:simpleType>
        <xsd:restriction base="dms:Unknown"/>
      </xsd:simpleType>
    </xsd:element>
    <xsd:element name="UALocComments" ma:index="129" nillable="true" ma:displayName="UA Loc Comments" ma:default="" ma:internalName="UALocComments" ma:readOnly="false">
      <xsd:simpleType>
        <xsd:restriction base="dms:Note"/>
      </xsd:simpleType>
    </xsd:element>
    <xsd:element name="UALocRecommendation" ma:index="130" nillable="true" ma:displayName="UA Loc Recommendation" ma:default="Localize" ma:internalName="UALocRecommendation" ma:readOnly="false">
      <xsd:simpleType>
        <xsd:restriction base="dms:Choice">
          <xsd:enumeration value="Localize"/>
          <xsd:enumeration value="Never Localize"/>
          <xsd:enumeration value="Priority Localize"/>
        </xsd:restriction>
      </xsd:simpleType>
    </xsd:element>
    <xsd:element name="UANotes" ma:index="131" nillable="true" ma:displayName="UA Notes" ma:default="" ma:internalName="UANotes" ma:readOnly="false">
      <xsd:simpleType>
        <xsd:restriction base="dms:Note"/>
      </xsd:simpleType>
    </xsd:element>
    <xsd:element name="TPAppVersion" ma:index="132" nillable="true" ma:displayName="Version" ma:default="" ma:internalName="TPAppVersion">
      <xsd:simpleType>
        <xsd:restriction base="dms:Text"/>
      </xsd:simpleType>
    </xsd:element>
    <xsd:element name="VoteCount" ma:index="133" nillable="true" ma:displayName="Vote Count" ma:default="" ma:internalName="VoteCount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2" ma:displayName="Content Type"/>
        <xsd:element ref="dc:title" minOccurs="0" maxOccurs="1" ma:index="12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SXHash xmlns="1119c2e5-8fb9-4d5f-baf1-202c530f2c34" xsi:nil="true"/>
    <IntlLangReviewDate xmlns="1119c2e5-8fb9-4d5f-baf1-202c530f2c34" xsi:nil="true"/>
    <PrimaryImageGen xmlns="1119c2e5-8fb9-4d5f-baf1-202c530f2c34">false</PrimaryImageGen>
    <TPInstallLocation xmlns="1119c2e5-8fb9-4d5f-baf1-202c530f2c34" xsi:nil="true"/>
    <IntlLangReview xmlns="1119c2e5-8fb9-4d5f-baf1-202c530f2c34" xsi:nil="true"/>
    <LocPublishedDependentAssetsLookup xmlns="1119c2e5-8fb9-4d5f-baf1-202c530f2c34" xsi:nil="true"/>
    <Manager xmlns="1119c2e5-8fb9-4d5f-baf1-202c530f2c34" xsi:nil="true"/>
    <NumericId xmlns="1119c2e5-8fb9-4d5f-baf1-202c530f2c34" xsi:nil="true"/>
    <OOCacheId xmlns="1119c2e5-8fb9-4d5f-baf1-202c530f2c34" xsi:nil="true"/>
    <AverageRating xmlns="1119c2e5-8fb9-4d5f-baf1-202c530f2c34" xsi:nil="true"/>
    <CSXUpdate xmlns="1119c2e5-8fb9-4d5f-baf1-202c530f2c34">false</CSXUpdate>
    <APDescription xmlns="1119c2e5-8fb9-4d5f-baf1-202c530f2c34" xsi:nil="true"/>
    <FeatureTagsTaxHTField0 xmlns="1119c2e5-8fb9-4d5f-baf1-202c530f2c34">
      <Terms xmlns="http://schemas.microsoft.com/office/infopath/2007/PartnerControls"/>
    </FeatureTagsTaxHTField0>
    <IntlLangReviewer xmlns="1119c2e5-8fb9-4d5f-baf1-202c530f2c34" xsi:nil="true"/>
    <OpenTemplate xmlns="1119c2e5-8fb9-4d5f-baf1-202c530f2c34">true</OpenTemplate>
    <TaxCatchAll xmlns="1119c2e5-8fb9-4d5f-baf1-202c530f2c34"/>
    <ApprovalLog xmlns="1119c2e5-8fb9-4d5f-baf1-202c530f2c34" xsi:nil="true"/>
    <TPComponent xmlns="1119c2e5-8fb9-4d5f-baf1-202c530f2c34" xsi:nil="true"/>
    <EditorialTags xmlns="1119c2e5-8fb9-4d5f-baf1-202c530f2c34" xsi:nil="true"/>
    <LastModifiedDateTime xmlns="1119c2e5-8fb9-4d5f-baf1-202c530f2c34" xsi:nil="true"/>
    <LegacyData xmlns="1119c2e5-8fb9-4d5f-baf1-202c530f2c34" xsi:nil="true"/>
    <TPLaunchHelpLink xmlns="1119c2e5-8fb9-4d5f-baf1-202c530f2c34" xsi:nil="true"/>
    <LocComments xmlns="1119c2e5-8fb9-4d5f-baf1-202c530f2c34" xsi:nil="true"/>
    <LocProcessedForMarketsLookup xmlns="1119c2e5-8fb9-4d5f-baf1-202c530f2c34" xsi:nil="true"/>
    <Milestone xmlns="1119c2e5-8fb9-4d5f-baf1-202c530f2c34">Beta 1</Milestone>
    <BusinessGroup xmlns="1119c2e5-8fb9-4d5f-baf1-202c530f2c34" xsi:nil="true"/>
    <Providers xmlns="1119c2e5-8fb9-4d5f-baf1-202c530f2c34" xsi:nil="true"/>
    <RecommendationsModifier xmlns="1119c2e5-8fb9-4d5f-baf1-202c530f2c34" xsi:nil="true"/>
    <SourceTitle xmlns="1119c2e5-8fb9-4d5f-baf1-202c530f2c34" xsi:nil="true"/>
    <HandoffToMSDN xmlns="1119c2e5-8fb9-4d5f-baf1-202c530f2c34" xsi:nil="true"/>
    <LocOverallHandbackStatusLookup xmlns="1119c2e5-8fb9-4d5f-baf1-202c530f2c34" xsi:nil="true"/>
    <DirectSourceMarket xmlns="1119c2e5-8fb9-4d5f-baf1-202c530f2c34" xsi:nil="true"/>
    <APEditor xmlns="1119c2e5-8fb9-4d5f-baf1-202c530f2c34">
      <UserInfo>
        <DisplayName/>
        <AccountId xsi:nil="true"/>
        <AccountType/>
      </UserInfo>
    </APEditor>
    <LocNewPublishedVersionLookup xmlns="1119c2e5-8fb9-4d5f-baf1-202c530f2c34" xsi:nil="true"/>
    <SubmitterId xmlns="1119c2e5-8fb9-4d5f-baf1-202c530f2c34" xsi:nil="true"/>
    <TemplateStatus xmlns="1119c2e5-8fb9-4d5f-baf1-202c530f2c34">Complete</TemplateStatus>
    <UAProjectedTotalWords xmlns="1119c2e5-8fb9-4d5f-baf1-202c530f2c34" xsi:nil="true"/>
    <Provider xmlns="1119c2e5-8fb9-4d5f-baf1-202c530f2c34" xsi:nil="true"/>
    <CSXSubmissionDate xmlns="1119c2e5-8fb9-4d5f-baf1-202c530f2c34" xsi:nil="true"/>
    <BlockPublish xmlns="1119c2e5-8fb9-4d5f-baf1-202c530f2c34" xsi:nil="true"/>
    <BugNumber xmlns="1119c2e5-8fb9-4d5f-baf1-202c530f2c34" xsi:nil="true"/>
    <TPLaunchHelpLinkType xmlns="1119c2e5-8fb9-4d5f-baf1-202c530f2c34">Template</TPLaunchHelpLinkType>
    <PublishStatusLookup xmlns="1119c2e5-8fb9-4d5f-baf1-202c530f2c34">
      <Value>452337</Value>
      <Value>502595</Value>
    </PublishStatusLookup>
    <ScenarioTagsTaxHTField0 xmlns="1119c2e5-8fb9-4d5f-baf1-202c530f2c34">
      <Terms xmlns="http://schemas.microsoft.com/office/infopath/2007/PartnerControls"/>
    </ScenarioTagsTaxHTField0>
    <TimesCloned xmlns="1119c2e5-8fb9-4d5f-baf1-202c530f2c34" xsi:nil="true"/>
    <IsDeleted xmlns="1119c2e5-8fb9-4d5f-baf1-202c530f2c34">false</IsDeleted>
    <OriginAsset xmlns="1119c2e5-8fb9-4d5f-baf1-202c530f2c34" xsi:nil="true"/>
    <UALocComments xmlns="1119c2e5-8fb9-4d5f-baf1-202c530f2c34" xsi:nil="true"/>
    <UALocRecommendation xmlns="1119c2e5-8fb9-4d5f-baf1-202c530f2c34">Localize</UALocRecommendation>
    <DSATActionTaken xmlns="1119c2e5-8fb9-4d5f-baf1-202c530f2c34" xsi:nil="true"/>
    <MachineTranslated xmlns="1119c2e5-8fb9-4d5f-baf1-202c530f2c34">false</MachineTranslated>
    <OutputCachingOn xmlns="1119c2e5-8fb9-4d5f-baf1-202c530f2c34">false</OutputCachingOn>
    <ParentAssetId xmlns="1119c2e5-8fb9-4d5f-baf1-202c530f2c34" xsi:nil="true"/>
    <APAuthor xmlns="1119c2e5-8fb9-4d5f-baf1-202c530f2c34">
      <UserInfo>
        <DisplayName>System Account</DisplayName>
        <AccountId>1073741823</AccountId>
        <AccountType/>
      </UserInfo>
    </APAuthor>
    <ClipArtFilename xmlns="1119c2e5-8fb9-4d5f-baf1-202c530f2c34" xsi:nil="true"/>
    <LocOverallLocStatusLookup xmlns="1119c2e5-8fb9-4d5f-baf1-202c530f2c34" xsi:nil="true"/>
    <LocOverallPreviewStatusLookup xmlns="1119c2e5-8fb9-4d5f-baf1-202c530f2c34" xsi:nil="true"/>
    <IntlLocPriority xmlns="1119c2e5-8fb9-4d5f-baf1-202c530f2c34" xsi:nil="true"/>
    <ApprovalStatus xmlns="1119c2e5-8fb9-4d5f-baf1-202c530f2c34">InProgress</ApprovalStatus>
    <LocManualTestRequired xmlns="1119c2e5-8fb9-4d5f-baf1-202c530f2c34" xsi:nil="true"/>
    <TPNamespace xmlns="1119c2e5-8fb9-4d5f-baf1-202c530f2c34" xsi:nil="true"/>
    <TemplateTemplateType xmlns="1119c2e5-8fb9-4d5f-baf1-202c530f2c34">PowerPoint 12 Default</TemplateTemplateType>
    <UANotes xmlns="1119c2e5-8fb9-4d5f-baf1-202c530f2c34" xsi:nil="true"/>
    <ThumbnailAssetId xmlns="1119c2e5-8fb9-4d5f-baf1-202c530f2c34" xsi:nil="true"/>
    <AssetId xmlns="1119c2e5-8fb9-4d5f-baf1-202c530f2c34">TP102773688</AssetId>
    <AssetType xmlns="1119c2e5-8fb9-4d5f-baf1-202c530f2c34" xsi:nil="true"/>
    <TPClientViewer xmlns="1119c2e5-8fb9-4d5f-baf1-202c530f2c34" xsi:nil="true"/>
    <TPFriendlyName xmlns="1119c2e5-8fb9-4d5f-baf1-202c530f2c34" xsi:nil="true"/>
    <PlannedPubDate xmlns="1119c2e5-8fb9-4d5f-baf1-202c530f2c34" xsi:nil="true"/>
    <PolicheckWords xmlns="1119c2e5-8fb9-4d5f-baf1-202c530f2c34" xsi:nil="true"/>
    <TPCommandLine xmlns="1119c2e5-8fb9-4d5f-baf1-202c530f2c34" xsi:nil="true"/>
    <LocOverallPublishStatusLookup xmlns="1119c2e5-8fb9-4d5f-baf1-202c530f2c34" xsi:nil="true"/>
    <LocPublishedLinkedAssetsLookup xmlns="1119c2e5-8fb9-4d5f-baf1-202c530f2c34" xsi:nil="true"/>
    <CrawlForDependencies xmlns="1119c2e5-8fb9-4d5f-baf1-202c530f2c34">false</CrawlForDependencies>
    <InternalTagsTaxHTField0 xmlns="1119c2e5-8fb9-4d5f-baf1-202c530f2c34">
      <Terms xmlns="http://schemas.microsoft.com/office/infopath/2007/PartnerControls"/>
    </InternalTagsTaxHTField0>
    <MarketSpecific xmlns="1119c2e5-8fb9-4d5f-baf1-202c530f2c34" xsi:nil="true"/>
    <LastHandOff xmlns="1119c2e5-8fb9-4d5f-baf1-202c530f2c34" xsi:nil="true"/>
    <LocProcessedForHandoffsLookup xmlns="1119c2e5-8fb9-4d5f-baf1-202c530f2c34" xsi:nil="true"/>
    <LocalizationTagsTaxHTField0 xmlns="1119c2e5-8fb9-4d5f-baf1-202c530f2c34">
      <Terms xmlns="http://schemas.microsoft.com/office/infopath/2007/PartnerControls"/>
    </LocalizationTagsTaxHTField0>
    <VoteCount xmlns="1119c2e5-8fb9-4d5f-baf1-202c530f2c34" xsi:nil="true"/>
    <ContentItem xmlns="1119c2e5-8fb9-4d5f-baf1-202c530f2c34" xsi:nil="true"/>
    <Markets xmlns="1119c2e5-8fb9-4d5f-baf1-202c530f2c34"/>
    <OriginalSourceMarket xmlns="1119c2e5-8fb9-4d5f-baf1-202c530f2c34" xsi:nil="true"/>
    <PublishTargets xmlns="1119c2e5-8fb9-4d5f-baf1-202c530f2c34">OfficeOnline</PublishTargets>
    <ShowIn xmlns="1119c2e5-8fb9-4d5f-baf1-202c530f2c34">Show everywhere</ShowIn>
    <UACurrentWords xmlns="1119c2e5-8fb9-4d5f-baf1-202c530f2c34" xsi:nil="true"/>
    <TPApplication xmlns="1119c2e5-8fb9-4d5f-baf1-202c530f2c34" xsi:nil="true"/>
    <AssetExpire xmlns="1119c2e5-8fb9-4d5f-baf1-202c530f2c34">2100-01-01T00:00:00+00:00</AssetExpire>
    <CampaignTagsTaxHTField0 xmlns="1119c2e5-8fb9-4d5f-baf1-202c530f2c34">
      <Terms xmlns="http://schemas.microsoft.com/office/infopath/2007/PartnerControls"/>
    </CampaignTagsTaxHTField0>
    <LocLastLocAttemptVersionLookup xmlns="1119c2e5-8fb9-4d5f-baf1-202c530f2c34">134567</LocLastLocAttemptVersionLookup>
    <LocLastLocAttemptVersionTypeLookup xmlns="1119c2e5-8fb9-4d5f-baf1-202c530f2c34" xsi:nil="true"/>
    <AssetStart xmlns="1119c2e5-8fb9-4d5f-baf1-202c530f2c34">2011-11-08T08:20:30+00:00</AssetStart>
    <TPExecutable xmlns="1119c2e5-8fb9-4d5f-baf1-202c530f2c34" xsi:nil="true"/>
    <FriendlyTitle xmlns="1119c2e5-8fb9-4d5f-baf1-202c530f2c34" xsi:nil="true"/>
    <LocRecommendedHandoff xmlns="1119c2e5-8fb9-4d5f-baf1-202c530f2c34" xsi:nil="true"/>
    <TPAppVersion xmlns="1119c2e5-8fb9-4d5f-baf1-202c530f2c34" xsi:nil="true"/>
    <AcquiredFrom xmlns="1119c2e5-8fb9-4d5f-baf1-202c530f2c34">Internal MS</AcquiredFrom>
    <IsSearchable xmlns="1119c2e5-8fb9-4d5f-baf1-202c530f2c34">true</IsSearchable>
    <CSXSubmissionMarket xmlns="1119c2e5-8fb9-4d5f-baf1-202c530f2c34" xsi:nil="true"/>
    <Downloads xmlns="1119c2e5-8fb9-4d5f-baf1-202c530f2c34">0</Downloads>
    <EditorialStatus xmlns="1119c2e5-8fb9-4d5f-baf1-202c530f2c34">Complete</EditorialStatus>
    <ArtSampleDocs xmlns="1119c2e5-8fb9-4d5f-baf1-202c530f2c34" xsi:nil="true"/>
    <TrustLevel xmlns="1119c2e5-8fb9-4d5f-baf1-202c530f2c34">1 Microsoft Managed Content</TrustLevel>
    <OriginalRelease xmlns="1119c2e5-8fb9-4d5f-baf1-202c530f2c34">14</OriginalRelease>
    <LocMarketGroupTiers2 xmlns="1119c2e5-8fb9-4d5f-baf1-202c530f2c34" xsi:nil="true"/>
  </documentManagement>
</p:properties>
</file>

<file path=customXml/itemProps1.xml><?xml version="1.0" encoding="utf-8"?>
<ds:datastoreItem xmlns:ds="http://schemas.openxmlformats.org/officeDocument/2006/customXml" ds:itemID="{4125DDDC-A961-4C95-80CD-DEB24A7467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19c2e5-8fb9-4d5f-baf1-202c530f2c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F634C1-5638-4B17-885C-96C1E32312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16B560-CB75-457B-B986-C4321FD22F36}">
  <ds:schemaRefs>
    <ds:schemaRef ds:uri="http://schemas.microsoft.com/office/2006/metadata/properties"/>
    <ds:schemaRef ds:uri="http://schemas.openxmlformats.org/package/2006/metadata/core-properties"/>
    <ds:schemaRef ds:uri="http://purl.org/dc/dcmitype/"/>
    <ds:schemaRef ds:uri="1119c2e5-8fb9-4d5f-baf1-202c530f2c34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秋の収穫祭ポスター</Template>
  <TotalTime>488</TotalTime>
  <Words>355</Words>
  <Application>Microsoft Office PowerPoint</Application>
  <PresentationFormat>ユーザー設定</PresentationFormat>
  <Paragraphs>53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HGPｺﾞｼｯｸM</vt:lpstr>
      <vt:lpstr>HGP明朝E</vt:lpstr>
      <vt:lpstr>游ゴシック</vt:lpstr>
      <vt:lpstr>Arial</vt:lpstr>
      <vt:lpstr>Calibri</vt:lpstr>
      <vt:lpstr>Office ​​テーマ</vt:lpstr>
      <vt:lpstr>PowerPoint プレゼンテーション</vt:lpstr>
      <vt:lpstr>FAX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敏子 樹山</dc:creator>
  <cp:lastModifiedBy>敏子 樹山</cp:lastModifiedBy>
  <cp:revision>42</cp:revision>
  <cp:lastPrinted>2026-01-18T13:13:06Z</cp:lastPrinted>
  <dcterms:created xsi:type="dcterms:W3CDTF">2024-12-19T00:11:17Z</dcterms:created>
  <dcterms:modified xsi:type="dcterms:W3CDTF">2026-02-11T12:28:43Z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0x010100F6E1CA76AAD4564AAF106FC3CFA868360400186944AA932D8046A3B88E9B37BEBDF5</vt:lpwstr>
  </property>
</Properties>
</file>